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56" r:id="rId3"/>
    <p:sldId id="259" r:id="rId5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6AA8C"/>
    <a:srgbClr val="F0F0F0"/>
    <a:srgbClr val="DC643C"/>
    <a:srgbClr val="1EA0AA"/>
    <a:srgbClr val="D2D2D2"/>
    <a:srgbClr val="DCD7CD"/>
    <a:srgbClr val="87D2E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7" Type="http://schemas.openxmlformats.org/officeDocument/2006/relationships/viewProps" Target="viewProps.xml"/><Relationship Id="rId6" Type="http://schemas.openxmlformats.org/officeDocument/2006/relationships/presProps" Target="presProps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9" Type="http://schemas.openxmlformats.org/officeDocument/2006/relationships/image" Target="../media/image9.png"/><Relationship Id="rId8" Type="http://schemas.openxmlformats.org/officeDocument/2006/relationships/image" Target="../media/image8.png"/><Relationship Id="rId7" Type="http://schemas.openxmlformats.org/officeDocument/2006/relationships/image" Target="../media/image7.png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9" Type="http://schemas.openxmlformats.org/officeDocument/2006/relationships/notesSlide" Target="../notesSlides/notesSlide1.xml"/><Relationship Id="rId18" Type="http://schemas.openxmlformats.org/officeDocument/2006/relationships/slideLayout" Target="../slideLayouts/slideLayout1.xml"/><Relationship Id="rId17" Type="http://schemas.openxmlformats.org/officeDocument/2006/relationships/image" Target="../media/image16.png"/><Relationship Id="rId16" Type="http://schemas.openxmlformats.org/officeDocument/2006/relationships/tags" Target="../tags/tag1.xml"/><Relationship Id="rId15" Type="http://schemas.openxmlformats.org/officeDocument/2006/relationships/image" Target="../media/image15.png"/><Relationship Id="rId14" Type="http://schemas.openxmlformats.org/officeDocument/2006/relationships/image" Target="../media/image14.png"/><Relationship Id="rId13" Type="http://schemas.openxmlformats.org/officeDocument/2006/relationships/image" Target="../media/image13.png"/><Relationship Id="rId12" Type="http://schemas.openxmlformats.org/officeDocument/2006/relationships/image" Target="../media/image12.png"/><Relationship Id="rId11" Type="http://schemas.openxmlformats.org/officeDocument/2006/relationships/image" Target="../media/image11.png"/><Relationship Id="rId10" Type="http://schemas.openxmlformats.org/officeDocument/2006/relationships/image" Target="../media/image10.png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9" Type="http://schemas.openxmlformats.org/officeDocument/2006/relationships/image" Target="../media/image9.png"/><Relationship Id="rId8" Type="http://schemas.openxmlformats.org/officeDocument/2006/relationships/image" Target="../media/image8.png"/><Relationship Id="rId7" Type="http://schemas.openxmlformats.org/officeDocument/2006/relationships/image" Target="../media/image7.png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9" Type="http://schemas.openxmlformats.org/officeDocument/2006/relationships/notesSlide" Target="../notesSlides/notesSlide2.xml"/><Relationship Id="rId18" Type="http://schemas.openxmlformats.org/officeDocument/2006/relationships/slideLayout" Target="../slideLayouts/slideLayout1.xml"/><Relationship Id="rId17" Type="http://schemas.openxmlformats.org/officeDocument/2006/relationships/image" Target="../media/image16.png"/><Relationship Id="rId16" Type="http://schemas.openxmlformats.org/officeDocument/2006/relationships/tags" Target="../tags/tag2.xml"/><Relationship Id="rId15" Type="http://schemas.openxmlformats.org/officeDocument/2006/relationships/image" Target="../media/image15.png"/><Relationship Id="rId14" Type="http://schemas.openxmlformats.org/officeDocument/2006/relationships/image" Target="../media/image14.png"/><Relationship Id="rId13" Type="http://schemas.openxmlformats.org/officeDocument/2006/relationships/image" Target="../media/image13.png"/><Relationship Id="rId12" Type="http://schemas.openxmlformats.org/officeDocument/2006/relationships/image" Target="../media/image12.png"/><Relationship Id="rId11" Type="http://schemas.openxmlformats.org/officeDocument/2006/relationships/image" Target="../media/image11.png"/><Relationship Id="rId10" Type="http://schemas.openxmlformats.org/officeDocument/2006/relationships/image" Target="../media/image10.png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>
            <a:alphaModFix amt="50000"/>
          </a:blip>
          <a:stretch>
            <a:fillRect l="4000" t="18000" r="4000" b="11000"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10" name="任意多边形 9"/>
          <p:cNvSpPr/>
          <p:nvPr/>
        </p:nvSpPr>
        <p:spPr>
          <a:xfrm>
            <a:off x="539115" y="1368425"/>
            <a:ext cx="10938510" cy="4024630"/>
          </a:xfrm>
          <a:custGeom>
            <a:avLst/>
            <a:gdLst/>
            <a:ahLst/>
            <a:cxnLst>
              <a:cxn ang="3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17226" h="6338">
                <a:moveTo>
                  <a:pt x="4861" y="0"/>
                </a:moveTo>
                <a:lnTo>
                  <a:pt x="10248" y="0"/>
                </a:lnTo>
                <a:lnTo>
                  <a:pt x="10248" y="2316"/>
                </a:lnTo>
                <a:lnTo>
                  <a:pt x="9950" y="2316"/>
                </a:lnTo>
                <a:lnTo>
                  <a:pt x="9950" y="2726"/>
                </a:lnTo>
                <a:lnTo>
                  <a:pt x="12361" y="2726"/>
                </a:lnTo>
                <a:lnTo>
                  <a:pt x="12361" y="3737"/>
                </a:lnTo>
                <a:lnTo>
                  <a:pt x="13218" y="3737"/>
                </a:lnTo>
                <a:lnTo>
                  <a:pt x="13218" y="4012"/>
                </a:lnTo>
                <a:lnTo>
                  <a:pt x="14088" y="4012"/>
                </a:lnTo>
                <a:lnTo>
                  <a:pt x="14088" y="4770"/>
                </a:lnTo>
                <a:lnTo>
                  <a:pt x="14370" y="4770"/>
                </a:lnTo>
                <a:lnTo>
                  <a:pt x="14370" y="3893"/>
                </a:lnTo>
                <a:lnTo>
                  <a:pt x="17226" y="3893"/>
                </a:lnTo>
                <a:lnTo>
                  <a:pt x="17226" y="6338"/>
                </a:lnTo>
                <a:lnTo>
                  <a:pt x="14370" y="6338"/>
                </a:lnTo>
                <a:lnTo>
                  <a:pt x="14370" y="5224"/>
                </a:lnTo>
                <a:lnTo>
                  <a:pt x="14029" y="5224"/>
                </a:lnTo>
                <a:lnTo>
                  <a:pt x="14029" y="5222"/>
                </a:lnTo>
                <a:lnTo>
                  <a:pt x="13588" y="5222"/>
                </a:lnTo>
                <a:lnTo>
                  <a:pt x="13588" y="6313"/>
                </a:lnTo>
                <a:lnTo>
                  <a:pt x="9635" y="6313"/>
                </a:lnTo>
                <a:lnTo>
                  <a:pt x="9635" y="5222"/>
                </a:lnTo>
                <a:lnTo>
                  <a:pt x="8818" y="5222"/>
                </a:lnTo>
                <a:lnTo>
                  <a:pt x="8818" y="6046"/>
                </a:lnTo>
                <a:lnTo>
                  <a:pt x="6326" y="6046"/>
                </a:lnTo>
                <a:lnTo>
                  <a:pt x="6326" y="6315"/>
                </a:lnTo>
                <a:lnTo>
                  <a:pt x="0" y="6315"/>
                </a:lnTo>
                <a:lnTo>
                  <a:pt x="0" y="4274"/>
                </a:lnTo>
                <a:lnTo>
                  <a:pt x="670" y="4274"/>
                </a:lnTo>
                <a:lnTo>
                  <a:pt x="670" y="2726"/>
                </a:lnTo>
                <a:lnTo>
                  <a:pt x="3420" y="2726"/>
                </a:lnTo>
                <a:lnTo>
                  <a:pt x="3420" y="2276"/>
                </a:lnTo>
                <a:lnTo>
                  <a:pt x="4861" y="2276"/>
                </a:lnTo>
                <a:lnTo>
                  <a:pt x="4861" y="0"/>
                </a:lnTo>
                <a:close/>
              </a:path>
            </a:pathLst>
          </a:custGeom>
          <a:solidFill>
            <a:srgbClr val="F0F0F0">
              <a:alpha val="90000"/>
            </a:srgbClr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p>
            <a:pPr algn="ctr"/>
            <a:endParaRPr lang="zh-CN" altLang="en-US"/>
          </a:p>
        </p:txBody>
      </p:sp>
      <p:sp>
        <p:nvSpPr>
          <p:cNvPr id="43" name="矩形 42"/>
          <p:cNvSpPr/>
          <p:nvPr/>
        </p:nvSpPr>
        <p:spPr>
          <a:xfrm>
            <a:off x="4531360" y="3373755"/>
            <a:ext cx="398780" cy="351155"/>
          </a:xfrm>
          <a:prstGeom prst="rect">
            <a:avLst/>
          </a:prstGeom>
          <a:solidFill>
            <a:srgbClr val="DCD7CD">
              <a:alpha val="90000"/>
            </a:srgbClr>
          </a:solidFill>
          <a:ln w="25400">
            <a:solidFill>
              <a:schemeClr val="bg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21" name="文本框 20"/>
          <p:cNvSpPr txBox="1"/>
          <p:nvPr/>
        </p:nvSpPr>
        <p:spPr>
          <a:xfrm>
            <a:off x="-635" y="625475"/>
            <a:ext cx="12192000" cy="374015"/>
          </a:xfrm>
          <a:prstGeom prst="rect">
            <a:avLst/>
          </a:prstGeom>
          <a:noFill/>
        </p:spPr>
        <p:txBody>
          <a:bodyPr wrap="square" rtlCol="0" anchor="t">
            <a:spAutoFit/>
            <a:scene3d>
              <a:camera prst="orthographicFront"/>
              <a:lightRig rig="threePt" dir="t"/>
            </a:scene3d>
          </a:bodyPr>
          <a:p>
            <a:pPr marL="12700" algn="ctr" rtl="0" eaLnBrk="0">
              <a:lnSpc>
                <a:spcPct val="92000"/>
              </a:lnSpc>
            </a:pPr>
            <a:r>
              <a:rPr lang="zh-CN" sz="2000" b="1" spc="90" dirty="0">
                <a:solidFill>
                  <a:schemeClr val="tx1"/>
                </a:solidFill>
                <a:effectLst/>
                <a:latin typeface="方正小标宋简体" panose="03000509000000000000" charset="-122"/>
                <a:ea typeface="方正小标宋简体" panose="03000509000000000000" charset="-122"/>
                <a:cs typeface="微软雅黑" panose="020B0503020204020204" charset="-122"/>
                <a:sym typeface="+mn-ea"/>
              </a:rPr>
              <a:t>德清西</a:t>
            </a:r>
            <a:r>
              <a:rPr sz="2000" b="1" spc="90" dirty="0">
                <a:solidFill>
                  <a:schemeClr val="tx1"/>
                </a:solidFill>
                <a:effectLst/>
                <a:latin typeface="方正小标宋简体" panose="03000509000000000000" charset="-122"/>
                <a:ea typeface="方正小标宋简体" panose="03000509000000000000" charset="-122"/>
                <a:cs typeface="微软雅黑" panose="020B0503020204020204" charset="-122"/>
                <a:sym typeface="+mn-ea"/>
              </a:rPr>
              <a:t>服务区</a:t>
            </a:r>
            <a:r>
              <a:rPr lang="zh-CN" sz="2000" b="1" spc="90" dirty="0">
                <a:solidFill>
                  <a:schemeClr val="tx1"/>
                </a:solidFill>
                <a:effectLst/>
                <a:latin typeface="方正小标宋简体" panose="03000509000000000000" charset="-122"/>
                <a:ea typeface="方正小标宋简体" panose="03000509000000000000" charset="-122"/>
                <a:cs typeface="微软雅黑" panose="020B0503020204020204" charset="-122"/>
                <a:sym typeface="+mn-ea"/>
              </a:rPr>
              <a:t>（东区）</a:t>
            </a:r>
            <a:r>
              <a:rPr lang="zh-CN" altLang="en-US" sz="2000" b="1" spc="90" dirty="0">
                <a:solidFill>
                  <a:schemeClr val="tx1"/>
                </a:solidFill>
                <a:effectLst/>
                <a:latin typeface="方正小标宋简体" panose="03000509000000000000" charset="-122"/>
                <a:ea typeface="方正小标宋简体" panose="03000509000000000000" charset="-122"/>
                <a:cs typeface="微软雅黑" panose="020B0503020204020204" charset="-122"/>
                <a:sym typeface="+mn-ea"/>
              </a:rPr>
              <a:t>业态规划图</a:t>
            </a:r>
            <a:endParaRPr lang="zh-CN" altLang="en-US" sz="2000" b="1" spc="90" dirty="0">
              <a:solidFill>
                <a:schemeClr val="tx1"/>
              </a:solidFill>
              <a:effectLst/>
              <a:latin typeface="方正小标宋简体" panose="03000509000000000000" charset="-122"/>
              <a:ea typeface="方正小标宋简体" panose="03000509000000000000" charset="-122"/>
              <a:cs typeface="微软雅黑" panose="020B0503020204020204" charset="-122"/>
              <a:sym typeface="+mn-ea"/>
            </a:endParaRPr>
          </a:p>
        </p:txBody>
      </p:sp>
      <p:grpSp>
        <p:nvGrpSpPr>
          <p:cNvPr id="6" name="组合 5"/>
          <p:cNvGrpSpPr/>
          <p:nvPr/>
        </p:nvGrpSpPr>
        <p:grpSpPr>
          <a:xfrm>
            <a:off x="885825" y="6170295"/>
            <a:ext cx="10702925" cy="562610"/>
            <a:chOff x="1395" y="9717"/>
            <a:chExt cx="16855" cy="886"/>
          </a:xfrm>
        </p:grpSpPr>
        <p:sp>
          <p:nvSpPr>
            <p:cNvPr id="4" name="文本框 3"/>
            <p:cNvSpPr txBox="1"/>
            <p:nvPr/>
          </p:nvSpPr>
          <p:spPr>
            <a:xfrm>
              <a:off x="1395" y="9717"/>
              <a:ext cx="503" cy="886"/>
            </a:xfrm>
            <a:prstGeom prst="rect">
              <a:avLst/>
            </a:prstGeom>
            <a:noFill/>
          </p:spPr>
          <p:txBody>
            <a:bodyPr wrap="square" rtlCol="0" anchor="ctr" anchorCtr="0">
              <a:noAutofit/>
            </a:bodyPr>
            <a:p>
              <a:pPr algn="ctr">
                <a:lnSpc>
                  <a:spcPct val="90000"/>
                </a:lnSpc>
              </a:pPr>
              <a:r>
                <a:rPr lang="zh-CN" altLang="en-US" sz="1000" b="1">
                  <a:latin typeface="微软雅黑" panose="020B0503020204020204" charset="-122"/>
                  <a:ea typeface="微软雅黑" panose="020B0503020204020204" charset="-122"/>
                </a:rPr>
                <a:t>图</a:t>
              </a:r>
              <a:endParaRPr lang="zh-CN" altLang="en-US" sz="1000" b="1">
                <a:latin typeface="微软雅黑" panose="020B0503020204020204" charset="-122"/>
                <a:ea typeface="微软雅黑" panose="020B0503020204020204" charset="-122"/>
              </a:endParaRPr>
            </a:p>
            <a:p>
              <a:pPr algn="ctr">
                <a:lnSpc>
                  <a:spcPct val="90000"/>
                </a:lnSpc>
              </a:pPr>
              <a:endParaRPr lang="zh-CN" altLang="en-US" sz="1000" b="1">
                <a:latin typeface="微软雅黑" panose="020B0503020204020204" charset="-122"/>
                <a:ea typeface="微软雅黑" panose="020B0503020204020204" charset="-122"/>
              </a:endParaRPr>
            </a:p>
            <a:p>
              <a:pPr algn="ctr">
                <a:lnSpc>
                  <a:spcPct val="90000"/>
                </a:lnSpc>
              </a:pPr>
              <a:r>
                <a:rPr lang="zh-CN" altLang="en-US" sz="1000" b="1">
                  <a:latin typeface="微软雅黑" panose="020B0503020204020204" charset="-122"/>
                  <a:ea typeface="微软雅黑" panose="020B0503020204020204" charset="-122"/>
                </a:rPr>
                <a:t>例</a:t>
              </a:r>
              <a:endParaRPr lang="zh-CN" altLang="en-US" sz="1000" b="1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16" name="文本框 15"/>
            <p:cNvSpPr txBox="1"/>
            <p:nvPr/>
          </p:nvSpPr>
          <p:spPr>
            <a:xfrm>
              <a:off x="9455" y="10254"/>
              <a:ext cx="1466" cy="33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ctr"/>
              <a:r>
                <a:rPr lang="zh-CN" altLang="en-US" sz="800">
                  <a:latin typeface="微软雅黑" panose="020B0503020204020204" charset="-122"/>
                  <a:ea typeface="微软雅黑" panose="020B0503020204020204" charset="-122"/>
                </a:rPr>
                <a:t>公共用餐区</a:t>
              </a:r>
              <a:endParaRPr lang="zh-CN" altLang="en-US" sz="800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17" name="文本框 16"/>
            <p:cNvSpPr txBox="1"/>
            <p:nvPr/>
          </p:nvSpPr>
          <p:spPr>
            <a:xfrm>
              <a:off x="10485" y="10254"/>
              <a:ext cx="1065" cy="33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ctr"/>
              <a:r>
                <a:rPr lang="zh-CN" altLang="en-US" sz="800">
                  <a:latin typeface="微软雅黑" panose="020B0503020204020204" charset="-122"/>
                  <a:ea typeface="微软雅黑" panose="020B0503020204020204" charset="-122"/>
                </a:rPr>
                <a:t>卫生间</a:t>
              </a:r>
              <a:endParaRPr lang="zh-CN" altLang="en-US" sz="800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18" name="文本框 17"/>
            <p:cNvSpPr txBox="1"/>
            <p:nvPr/>
          </p:nvSpPr>
          <p:spPr>
            <a:xfrm>
              <a:off x="11145" y="10264"/>
              <a:ext cx="1500" cy="33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ctr"/>
              <a:r>
                <a:rPr lang="zh-CN" altLang="en-US" sz="800">
                  <a:latin typeface="微软雅黑" panose="020B0503020204020204" charset="-122"/>
                  <a:ea typeface="微软雅黑" panose="020B0503020204020204" charset="-122"/>
                </a:rPr>
                <a:t>第三卫生间</a:t>
              </a:r>
              <a:endParaRPr lang="zh-CN" altLang="en-US" sz="800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19" name="文本框 18"/>
            <p:cNvSpPr txBox="1"/>
            <p:nvPr/>
          </p:nvSpPr>
          <p:spPr>
            <a:xfrm>
              <a:off x="12211" y="10264"/>
              <a:ext cx="1000" cy="33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ctr"/>
              <a:r>
                <a:rPr lang="zh-CN" altLang="en-US" sz="800">
                  <a:latin typeface="微软雅黑" panose="020B0503020204020204" charset="-122"/>
                  <a:ea typeface="微软雅黑" panose="020B0503020204020204" charset="-122"/>
                </a:rPr>
                <a:t>母婴室</a:t>
              </a:r>
              <a:endParaRPr lang="zh-CN" altLang="en-US" sz="800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20" name="文本框 19"/>
            <p:cNvSpPr txBox="1"/>
            <p:nvPr/>
          </p:nvSpPr>
          <p:spPr>
            <a:xfrm>
              <a:off x="13079" y="10264"/>
              <a:ext cx="1000" cy="33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ctr"/>
              <a:r>
                <a:rPr lang="zh-CN" altLang="en-US" sz="800">
                  <a:latin typeface="微软雅黑" panose="020B0503020204020204" charset="-122"/>
                  <a:ea typeface="微软雅黑" panose="020B0503020204020204" charset="-122"/>
                </a:rPr>
                <a:t>开水间</a:t>
              </a:r>
              <a:endParaRPr lang="zh-CN" altLang="en-US" sz="800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93" name="文本框 92"/>
            <p:cNvSpPr txBox="1"/>
            <p:nvPr/>
          </p:nvSpPr>
          <p:spPr>
            <a:xfrm>
              <a:off x="16446" y="10264"/>
              <a:ext cx="1035" cy="33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ctr"/>
              <a:r>
                <a:rPr lang="zh-CN" altLang="en-US" sz="800">
                  <a:latin typeface="微软雅黑" panose="020B0503020204020204" charset="-122"/>
                  <a:ea typeface="微软雅黑" panose="020B0503020204020204" charset="-122"/>
                </a:rPr>
                <a:t>设备间</a:t>
              </a:r>
              <a:endParaRPr lang="zh-CN" altLang="en-US" sz="800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94" name="文本框 93"/>
            <p:cNvSpPr txBox="1"/>
            <p:nvPr/>
          </p:nvSpPr>
          <p:spPr>
            <a:xfrm>
              <a:off x="1925" y="10254"/>
              <a:ext cx="1186" cy="33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ctr"/>
              <a:r>
                <a:rPr lang="zh-CN" altLang="en-US" sz="800">
                  <a:latin typeface="微软雅黑" panose="020B0503020204020204" charset="-122"/>
                  <a:ea typeface="微软雅黑" panose="020B0503020204020204" charset="-122"/>
                </a:rPr>
                <a:t>正餐饮</a:t>
              </a:r>
              <a:endParaRPr lang="zh-CN" altLang="en-US" sz="800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5" name="文本框 4"/>
            <p:cNvSpPr txBox="1"/>
            <p:nvPr/>
          </p:nvSpPr>
          <p:spPr>
            <a:xfrm>
              <a:off x="2616" y="10264"/>
              <a:ext cx="1470" cy="33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ctr"/>
              <a:r>
                <a:rPr lang="zh-CN" altLang="en-US" sz="800">
                  <a:latin typeface="微软雅黑" panose="020B0503020204020204" charset="-122"/>
                  <a:ea typeface="微软雅黑" panose="020B0503020204020204" charset="-122"/>
                </a:rPr>
                <a:t>休闲餐饮</a:t>
              </a:r>
              <a:endParaRPr lang="zh-CN" altLang="en-US" sz="800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22" name="文本框 21"/>
            <p:cNvSpPr txBox="1"/>
            <p:nvPr/>
          </p:nvSpPr>
          <p:spPr>
            <a:xfrm>
              <a:off x="3743" y="10254"/>
              <a:ext cx="935" cy="33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ctr"/>
              <a:r>
                <a:rPr lang="zh-CN" altLang="en-US" sz="800">
                  <a:latin typeface="微软雅黑" panose="020B0503020204020204" charset="-122"/>
                  <a:ea typeface="微软雅黑" panose="020B0503020204020204" charset="-122"/>
                </a:rPr>
                <a:t>零售</a:t>
              </a:r>
              <a:endParaRPr lang="zh-CN" altLang="en-US" sz="800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23" name="文本框 22"/>
            <p:cNvSpPr txBox="1"/>
            <p:nvPr/>
          </p:nvSpPr>
          <p:spPr>
            <a:xfrm>
              <a:off x="6357" y="10264"/>
              <a:ext cx="818" cy="33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ctr"/>
              <a:r>
                <a:rPr lang="zh-CN" altLang="en-US" sz="800">
                  <a:latin typeface="微软雅黑" panose="020B0503020204020204" charset="-122"/>
                  <a:ea typeface="微软雅黑" panose="020B0503020204020204" charset="-122"/>
                </a:rPr>
                <a:t>出入口</a:t>
              </a:r>
              <a:endParaRPr lang="zh-CN" altLang="en-US" sz="800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61" name="文本框 60"/>
            <p:cNvSpPr txBox="1"/>
            <p:nvPr/>
          </p:nvSpPr>
          <p:spPr>
            <a:xfrm>
              <a:off x="8904" y="10254"/>
              <a:ext cx="818" cy="33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ctr"/>
              <a:r>
                <a:rPr lang="zh-CN" altLang="en-US" sz="800">
                  <a:latin typeface="微软雅黑" panose="020B0503020204020204" charset="-122"/>
                  <a:ea typeface="微软雅黑" panose="020B0503020204020204" charset="-122"/>
                </a:rPr>
                <a:t>服务台</a:t>
              </a:r>
              <a:endParaRPr lang="zh-CN" altLang="en-US" sz="800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118" name="椭圆 117"/>
            <p:cNvSpPr/>
            <p:nvPr/>
          </p:nvSpPr>
          <p:spPr>
            <a:xfrm>
              <a:off x="2302" y="9738"/>
              <a:ext cx="405" cy="406"/>
            </a:xfrm>
            <a:prstGeom prst="ellipse">
              <a:avLst/>
            </a:prstGeom>
            <a:solidFill>
              <a:srgbClr val="DC643C"/>
            </a:solidFill>
            <a:ln>
              <a:noFill/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 sz="855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120" name="椭圆 119"/>
            <p:cNvSpPr/>
            <p:nvPr/>
          </p:nvSpPr>
          <p:spPr>
            <a:xfrm>
              <a:off x="3157" y="9738"/>
              <a:ext cx="405" cy="406"/>
            </a:xfrm>
            <a:prstGeom prst="ellipse">
              <a:avLst/>
            </a:prstGeom>
            <a:solidFill>
              <a:srgbClr val="E6AA8C"/>
            </a:solidFill>
            <a:ln>
              <a:noFill/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 sz="855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62" name="椭圆 61"/>
            <p:cNvSpPr/>
            <p:nvPr/>
          </p:nvSpPr>
          <p:spPr>
            <a:xfrm>
              <a:off x="4011" y="9738"/>
              <a:ext cx="405" cy="406"/>
            </a:xfrm>
            <a:prstGeom prst="ellipse">
              <a:avLst/>
            </a:prstGeom>
            <a:solidFill>
              <a:srgbClr val="1EA0AA"/>
            </a:solidFill>
            <a:ln>
              <a:noFill/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 sz="855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grpSp>
          <p:nvGrpSpPr>
            <p:cNvPr id="63" name="组合 62"/>
            <p:cNvGrpSpPr/>
            <p:nvPr/>
          </p:nvGrpSpPr>
          <p:grpSpPr>
            <a:xfrm rot="0">
              <a:off x="6562" y="9738"/>
              <a:ext cx="406" cy="406"/>
              <a:chOff x="1557" y="13204"/>
              <a:chExt cx="581" cy="581"/>
            </a:xfrm>
          </p:grpSpPr>
          <p:sp>
            <p:nvSpPr>
              <p:cNvPr id="119" name="椭圆 118"/>
              <p:cNvSpPr/>
              <p:nvPr/>
            </p:nvSpPr>
            <p:spPr>
              <a:xfrm>
                <a:off x="1557" y="13204"/>
                <a:ext cx="581" cy="581"/>
              </a:xfrm>
              <a:prstGeom prst="ellipse">
                <a:avLst/>
              </a:prstGeom>
              <a:solidFill>
                <a:srgbClr val="5A8C32"/>
              </a:solidFill>
              <a:ln>
                <a:noFill/>
              </a:ln>
            </p:spPr>
            <p:style>
              <a:lnRef idx="2">
                <a:schemeClr val="accent1">
                  <a:lumMod val="75000"/>
                </a:schemeClr>
              </a:lnRef>
              <a:fillRef idx="1">
                <a:schemeClr val="accent1"/>
              </a:fillRef>
              <a:effectRef idx="0">
                <a:srgbClr val="FFFFFF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 sz="855">
                  <a:latin typeface="微软雅黑" panose="020B0503020204020204" charset="-122"/>
                  <a:ea typeface="微软雅黑" panose="020B0503020204020204" charset="-122"/>
                </a:endParaRPr>
              </a:p>
            </p:txBody>
          </p:sp>
          <p:pic>
            <p:nvPicPr>
              <p:cNvPr id="64" name="图片 63" descr="出入口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1683" y="13305"/>
                <a:ext cx="394" cy="394"/>
              </a:xfrm>
              <a:prstGeom prst="rect">
                <a:avLst/>
              </a:prstGeom>
            </p:spPr>
          </p:pic>
        </p:grpSp>
        <p:grpSp>
          <p:nvGrpSpPr>
            <p:cNvPr id="135" name="组合 134"/>
            <p:cNvGrpSpPr/>
            <p:nvPr/>
          </p:nvGrpSpPr>
          <p:grpSpPr>
            <a:xfrm rot="0">
              <a:off x="9120" y="9738"/>
              <a:ext cx="405" cy="405"/>
              <a:chOff x="2959" y="13204"/>
              <a:chExt cx="580" cy="580"/>
            </a:xfrm>
          </p:grpSpPr>
          <p:sp>
            <p:nvSpPr>
              <p:cNvPr id="65" name="椭圆 64"/>
              <p:cNvSpPr/>
              <p:nvPr/>
            </p:nvSpPr>
            <p:spPr>
              <a:xfrm>
                <a:off x="2959" y="13204"/>
                <a:ext cx="581" cy="581"/>
              </a:xfrm>
              <a:prstGeom prst="ellipse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lumMod val="75000"/>
                </a:schemeClr>
              </a:lnRef>
              <a:fillRef idx="1">
                <a:schemeClr val="accent1"/>
              </a:fillRef>
              <a:effectRef idx="0">
                <a:srgbClr val="FFFFFF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 sz="855">
                  <a:latin typeface="微软雅黑" panose="020B0503020204020204" charset="-122"/>
                  <a:ea typeface="微软雅黑" panose="020B0503020204020204" charset="-122"/>
                </a:endParaRPr>
              </a:p>
            </p:txBody>
          </p:sp>
          <p:pic>
            <p:nvPicPr>
              <p:cNvPr id="66" name="图片 65" descr="咨询台"/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3014" y="13270"/>
                <a:ext cx="490" cy="490"/>
              </a:xfrm>
              <a:prstGeom prst="rect">
                <a:avLst/>
              </a:prstGeom>
            </p:spPr>
          </p:pic>
        </p:grpSp>
        <p:grpSp>
          <p:nvGrpSpPr>
            <p:cNvPr id="136" name="组合 135"/>
            <p:cNvGrpSpPr/>
            <p:nvPr/>
          </p:nvGrpSpPr>
          <p:grpSpPr>
            <a:xfrm rot="0">
              <a:off x="9959" y="9738"/>
              <a:ext cx="405" cy="405"/>
              <a:chOff x="8717" y="13204"/>
              <a:chExt cx="580" cy="580"/>
            </a:xfrm>
          </p:grpSpPr>
          <p:sp>
            <p:nvSpPr>
              <p:cNvPr id="67" name="椭圆 66"/>
              <p:cNvSpPr/>
              <p:nvPr/>
            </p:nvSpPr>
            <p:spPr>
              <a:xfrm>
                <a:off x="8717" y="13204"/>
                <a:ext cx="581" cy="581"/>
              </a:xfrm>
              <a:prstGeom prst="ellipse">
                <a:avLst/>
              </a:prstGeom>
              <a:solidFill>
                <a:srgbClr val="F0B900"/>
              </a:solidFill>
              <a:ln>
                <a:noFill/>
              </a:ln>
            </p:spPr>
            <p:style>
              <a:lnRef idx="2">
                <a:schemeClr val="accent1">
                  <a:lumMod val="75000"/>
                </a:schemeClr>
              </a:lnRef>
              <a:fillRef idx="1">
                <a:schemeClr val="accent1"/>
              </a:fillRef>
              <a:effectRef idx="0">
                <a:srgbClr val="FFFFFF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 sz="855">
                  <a:latin typeface="微软雅黑" panose="020B0503020204020204" charset="-122"/>
                  <a:ea typeface="微软雅黑" panose="020B0503020204020204" charset="-122"/>
                </a:endParaRPr>
              </a:p>
            </p:txBody>
          </p:sp>
          <p:pic>
            <p:nvPicPr>
              <p:cNvPr id="134" name="图片 133" descr="用餐"/>
              <p:cNvPicPr>
                <a:picLocks noChangeAspect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8809" y="13299"/>
                <a:ext cx="398" cy="398"/>
              </a:xfrm>
              <a:prstGeom prst="rect">
                <a:avLst/>
              </a:prstGeom>
            </p:spPr>
          </p:pic>
        </p:grpSp>
        <p:grpSp>
          <p:nvGrpSpPr>
            <p:cNvPr id="138" name="组合 137"/>
            <p:cNvGrpSpPr/>
            <p:nvPr/>
          </p:nvGrpSpPr>
          <p:grpSpPr>
            <a:xfrm rot="0">
              <a:off x="10814" y="9738"/>
              <a:ext cx="405" cy="405"/>
              <a:chOff x="10118" y="13204"/>
              <a:chExt cx="580" cy="580"/>
            </a:xfrm>
          </p:grpSpPr>
          <p:sp>
            <p:nvSpPr>
              <p:cNvPr id="68" name="椭圆 67"/>
              <p:cNvSpPr/>
              <p:nvPr/>
            </p:nvSpPr>
            <p:spPr>
              <a:xfrm>
                <a:off x="10118" y="13204"/>
                <a:ext cx="581" cy="581"/>
              </a:xfrm>
              <a:prstGeom prst="ellipse">
                <a:avLst/>
              </a:prstGeom>
              <a:solidFill>
                <a:srgbClr val="87D2E1"/>
              </a:solidFill>
              <a:ln>
                <a:noFill/>
              </a:ln>
            </p:spPr>
            <p:style>
              <a:lnRef idx="2">
                <a:schemeClr val="accent1">
                  <a:lumMod val="75000"/>
                </a:schemeClr>
              </a:lnRef>
              <a:fillRef idx="1">
                <a:schemeClr val="accent1"/>
              </a:fillRef>
              <a:effectRef idx="0">
                <a:srgbClr val="FFFFFF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 sz="855">
                  <a:latin typeface="微软雅黑" panose="020B0503020204020204" charset="-122"/>
                  <a:ea typeface="微软雅黑" panose="020B0503020204020204" charset="-122"/>
                </a:endParaRPr>
              </a:p>
            </p:txBody>
          </p:sp>
          <p:pic>
            <p:nvPicPr>
              <p:cNvPr id="137" name="图片 136" descr="卫生间"/>
              <p:cNvPicPr>
                <a:picLocks noChangeAspect="1"/>
              </p:cNvPicPr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10216" y="13304"/>
                <a:ext cx="393" cy="393"/>
              </a:xfrm>
              <a:prstGeom prst="rect">
                <a:avLst/>
              </a:prstGeom>
            </p:spPr>
          </p:pic>
        </p:grpSp>
        <p:grpSp>
          <p:nvGrpSpPr>
            <p:cNvPr id="140" name="组合 139"/>
            <p:cNvGrpSpPr/>
            <p:nvPr/>
          </p:nvGrpSpPr>
          <p:grpSpPr>
            <a:xfrm rot="0">
              <a:off x="11659" y="9738"/>
              <a:ext cx="405" cy="405"/>
              <a:chOff x="11590" y="13204"/>
              <a:chExt cx="580" cy="580"/>
            </a:xfrm>
          </p:grpSpPr>
          <p:sp>
            <p:nvSpPr>
              <p:cNvPr id="75" name="椭圆 74"/>
              <p:cNvSpPr/>
              <p:nvPr/>
            </p:nvSpPr>
            <p:spPr>
              <a:xfrm>
                <a:off x="11590" y="13204"/>
                <a:ext cx="581" cy="581"/>
              </a:xfrm>
              <a:prstGeom prst="ellipse">
                <a:avLst/>
              </a:prstGeom>
              <a:solidFill>
                <a:srgbClr val="87D2E1"/>
              </a:solidFill>
              <a:ln>
                <a:noFill/>
              </a:ln>
            </p:spPr>
            <p:style>
              <a:lnRef idx="2">
                <a:schemeClr val="accent1">
                  <a:lumMod val="75000"/>
                </a:schemeClr>
              </a:lnRef>
              <a:fillRef idx="1">
                <a:schemeClr val="accent1"/>
              </a:fillRef>
              <a:effectRef idx="0">
                <a:srgbClr val="FFFFFF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 sz="855">
                  <a:latin typeface="微软雅黑" panose="020B0503020204020204" charset="-122"/>
                  <a:ea typeface="微软雅黑" panose="020B0503020204020204" charset="-122"/>
                </a:endParaRPr>
              </a:p>
            </p:txBody>
          </p:sp>
          <p:pic>
            <p:nvPicPr>
              <p:cNvPr id="139" name="图片 138" descr="残疾人"/>
              <p:cNvPicPr>
                <a:picLocks noChangeAspect="1"/>
              </p:cNvPicPr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11668" y="13270"/>
                <a:ext cx="413" cy="413"/>
              </a:xfrm>
              <a:prstGeom prst="rect">
                <a:avLst/>
              </a:prstGeom>
            </p:spPr>
          </p:pic>
        </p:grpSp>
        <p:grpSp>
          <p:nvGrpSpPr>
            <p:cNvPr id="142" name="组合 141"/>
            <p:cNvGrpSpPr/>
            <p:nvPr/>
          </p:nvGrpSpPr>
          <p:grpSpPr>
            <a:xfrm rot="0">
              <a:off x="12510" y="9738"/>
              <a:ext cx="405" cy="405"/>
              <a:chOff x="12989" y="13204"/>
              <a:chExt cx="580" cy="580"/>
            </a:xfrm>
          </p:grpSpPr>
          <p:sp>
            <p:nvSpPr>
              <p:cNvPr id="125" name="椭圆 124"/>
              <p:cNvSpPr/>
              <p:nvPr/>
            </p:nvSpPr>
            <p:spPr>
              <a:xfrm>
                <a:off x="12989" y="13204"/>
                <a:ext cx="581" cy="581"/>
              </a:xfrm>
              <a:prstGeom prst="ellipse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lumMod val="75000"/>
                </a:schemeClr>
              </a:lnRef>
              <a:fillRef idx="1">
                <a:schemeClr val="accent1"/>
              </a:fillRef>
              <a:effectRef idx="0">
                <a:srgbClr val="FFFFFF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 sz="855">
                  <a:latin typeface="微软雅黑" panose="020B0503020204020204" charset="-122"/>
                  <a:ea typeface="微软雅黑" panose="020B0503020204020204" charset="-122"/>
                </a:endParaRPr>
              </a:p>
            </p:txBody>
          </p:sp>
          <p:pic>
            <p:nvPicPr>
              <p:cNvPr id="141" name="图片 140" descr="母婴室"/>
              <p:cNvPicPr>
                <a:picLocks noChangeAspect="1"/>
              </p:cNvPicPr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13054" y="13268"/>
                <a:ext cx="447" cy="447"/>
              </a:xfrm>
              <a:prstGeom prst="rect">
                <a:avLst/>
              </a:prstGeom>
            </p:spPr>
          </p:pic>
        </p:grpSp>
        <p:grpSp>
          <p:nvGrpSpPr>
            <p:cNvPr id="144" name="组合 143"/>
            <p:cNvGrpSpPr/>
            <p:nvPr/>
          </p:nvGrpSpPr>
          <p:grpSpPr>
            <a:xfrm rot="0">
              <a:off x="13355" y="9738"/>
              <a:ext cx="405" cy="405"/>
              <a:chOff x="14404" y="13204"/>
              <a:chExt cx="580" cy="580"/>
            </a:xfrm>
          </p:grpSpPr>
          <p:sp>
            <p:nvSpPr>
              <p:cNvPr id="76" name="椭圆 75"/>
              <p:cNvSpPr/>
              <p:nvPr/>
            </p:nvSpPr>
            <p:spPr>
              <a:xfrm>
                <a:off x="14404" y="13204"/>
                <a:ext cx="581" cy="581"/>
              </a:xfrm>
              <a:prstGeom prst="ellipse">
                <a:avLst/>
              </a:prstGeom>
              <a:solidFill>
                <a:srgbClr val="87D2E1"/>
              </a:solidFill>
              <a:ln>
                <a:noFill/>
              </a:ln>
            </p:spPr>
            <p:style>
              <a:lnRef idx="2">
                <a:schemeClr val="accent1">
                  <a:lumMod val="75000"/>
                </a:schemeClr>
              </a:lnRef>
              <a:fillRef idx="1">
                <a:schemeClr val="accent1"/>
              </a:fillRef>
              <a:effectRef idx="0">
                <a:srgbClr val="FFFFFF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 sz="855">
                  <a:latin typeface="微软雅黑" panose="020B0503020204020204" charset="-122"/>
                  <a:ea typeface="微软雅黑" panose="020B0503020204020204" charset="-122"/>
                </a:endParaRPr>
              </a:p>
            </p:txBody>
          </p:sp>
          <p:pic>
            <p:nvPicPr>
              <p:cNvPr id="143" name="图片 142" descr="热水"/>
              <p:cNvPicPr>
                <a:picLocks noChangeAspect="1"/>
              </p:cNvPicPr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14517" y="13290"/>
                <a:ext cx="393" cy="393"/>
              </a:xfrm>
              <a:prstGeom prst="rect">
                <a:avLst/>
              </a:prstGeom>
            </p:spPr>
          </p:pic>
        </p:grpSp>
        <p:grpSp>
          <p:nvGrpSpPr>
            <p:cNvPr id="150" name="组合 149"/>
            <p:cNvGrpSpPr/>
            <p:nvPr/>
          </p:nvGrpSpPr>
          <p:grpSpPr>
            <a:xfrm rot="0">
              <a:off x="16764" y="9737"/>
              <a:ext cx="405" cy="405"/>
              <a:chOff x="18637" y="13204"/>
              <a:chExt cx="580" cy="580"/>
            </a:xfrm>
          </p:grpSpPr>
          <p:sp>
            <p:nvSpPr>
              <p:cNvPr id="77" name="椭圆 76"/>
              <p:cNvSpPr/>
              <p:nvPr/>
            </p:nvSpPr>
            <p:spPr>
              <a:xfrm>
                <a:off x="18637" y="13204"/>
                <a:ext cx="581" cy="581"/>
              </a:xfrm>
              <a:prstGeom prst="ellipse">
                <a:avLst/>
              </a:prstGeom>
              <a:solidFill>
                <a:srgbClr val="808080"/>
              </a:solidFill>
              <a:ln>
                <a:noFill/>
              </a:ln>
            </p:spPr>
            <p:style>
              <a:lnRef idx="2">
                <a:schemeClr val="accent1">
                  <a:lumMod val="75000"/>
                </a:schemeClr>
              </a:lnRef>
              <a:fillRef idx="1">
                <a:schemeClr val="accent1"/>
              </a:fillRef>
              <a:effectRef idx="0">
                <a:srgbClr val="FFFFFF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 sz="855">
                  <a:latin typeface="微软雅黑" panose="020B0503020204020204" charset="-122"/>
                  <a:ea typeface="微软雅黑" panose="020B0503020204020204" charset="-122"/>
                </a:endParaRPr>
              </a:p>
            </p:txBody>
          </p:sp>
          <p:pic>
            <p:nvPicPr>
              <p:cNvPr id="149" name="图片 148" descr="管理用房"/>
              <p:cNvPicPr>
                <a:picLocks noChangeAspect="1"/>
              </p:cNvPicPr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18655" y="13222"/>
                <a:ext cx="536" cy="536"/>
              </a:xfrm>
              <a:prstGeom prst="rect">
                <a:avLst/>
              </a:prstGeom>
            </p:spPr>
          </p:pic>
        </p:grpSp>
        <p:sp>
          <p:nvSpPr>
            <p:cNvPr id="78" name="文本框 77"/>
            <p:cNvSpPr txBox="1"/>
            <p:nvPr/>
          </p:nvSpPr>
          <p:spPr>
            <a:xfrm>
              <a:off x="7205" y="10264"/>
              <a:ext cx="818" cy="33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ctr"/>
              <a:r>
                <a:rPr lang="zh-CN" altLang="en-US" sz="800">
                  <a:latin typeface="微软雅黑" panose="020B0503020204020204" charset="-122"/>
                  <a:ea typeface="微软雅黑" panose="020B0503020204020204" charset="-122"/>
                </a:rPr>
                <a:t>楼梯</a:t>
              </a:r>
              <a:endParaRPr lang="zh-CN" altLang="en-US" sz="800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79" name="文本框 78"/>
            <p:cNvSpPr txBox="1"/>
            <p:nvPr/>
          </p:nvSpPr>
          <p:spPr>
            <a:xfrm>
              <a:off x="8066" y="10254"/>
              <a:ext cx="818" cy="33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ctr"/>
              <a:r>
                <a:rPr lang="zh-CN" altLang="en-US" sz="800">
                  <a:latin typeface="微软雅黑" panose="020B0503020204020204" charset="-122"/>
                  <a:ea typeface="微软雅黑" panose="020B0503020204020204" charset="-122"/>
                </a:rPr>
                <a:t>扶梯</a:t>
              </a:r>
              <a:endParaRPr lang="zh-CN" altLang="en-US" sz="800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80" name="文本框 79"/>
            <p:cNvSpPr txBox="1"/>
            <p:nvPr/>
          </p:nvSpPr>
          <p:spPr>
            <a:xfrm>
              <a:off x="17378" y="10254"/>
              <a:ext cx="873" cy="33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ctr"/>
              <a:r>
                <a:rPr lang="zh-CN" altLang="en-US" sz="800">
                  <a:latin typeface="微软雅黑" panose="020B0503020204020204" charset="-122"/>
                  <a:ea typeface="微软雅黑" panose="020B0503020204020204" charset="-122"/>
                </a:rPr>
                <a:t>电梯</a:t>
              </a:r>
              <a:endParaRPr lang="zh-CN" altLang="en-US" sz="800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grpSp>
          <p:nvGrpSpPr>
            <p:cNvPr id="207" name="组合 206"/>
            <p:cNvGrpSpPr/>
            <p:nvPr/>
          </p:nvGrpSpPr>
          <p:grpSpPr>
            <a:xfrm rot="0">
              <a:off x="7427" y="9743"/>
              <a:ext cx="393" cy="393"/>
              <a:chOff x="8250" y="5209"/>
              <a:chExt cx="254" cy="254"/>
            </a:xfrm>
          </p:grpSpPr>
          <p:sp>
            <p:nvSpPr>
              <p:cNvPr id="208" name="椭圆 207"/>
              <p:cNvSpPr/>
              <p:nvPr/>
            </p:nvSpPr>
            <p:spPr>
              <a:xfrm>
                <a:off x="8250" y="5209"/>
                <a:ext cx="254" cy="254"/>
              </a:xfrm>
              <a:prstGeom prst="ellipse">
                <a:avLst/>
              </a:prstGeom>
              <a:solidFill>
                <a:srgbClr val="5A8C32"/>
              </a:solidFill>
              <a:ln>
                <a:noFill/>
              </a:ln>
            </p:spPr>
            <p:style>
              <a:lnRef idx="2">
                <a:schemeClr val="accent1">
                  <a:lumMod val="75000"/>
                </a:schemeClr>
              </a:lnRef>
              <a:fillRef idx="1">
                <a:schemeClr val="accent1"/>
              </a:fillRef>
              <a:effectRef idx="0">
                <a:srgbClr val="FFFFFF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 sz="920">
                  <a:solidFill>
                    <a:schemeClr val="tx1"/>
                  </a:solidFill>
                </a:endParaRPr>
              </a:p>
            </p:txBody>
          </p:sp>
          <p:pic>
            <p:nvPicPr>
              <p:cNvPr id="209" name="图片 208" descr="楼梯"/>
              <p:cNvPicPr>
                <a:picLocks noChangeAspect="1"/>
              </p:cNvPicPr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8287" y="5246"/>
                <a:ext cx="180" cy="180"/>
              </a:xfrm>
              <a:prstGeom prst="rect">
                <a:avLst/>
              </a:prstGeom>
            </p:spPr>
          </p:pic>
        </p:grpSp>
        <p:grpSp>
          <p:nvGrpSpPr>
            <p:cNvPr id="81" name="组合 80"/>
            <p:cNvGrpSpPr/>
            <p:nvPr/>
          </p:nvGrpSpPr>
          <p:grpSpPr>
            <a:xfrm rot="0">
              <a:off x="8272" y="9734"/>
              <a:ext cx="405" cy="405"/>
              <a:chOff x="6967" y="12270"/>
              <a:chExt cx="520" cy="520"/>
            </a:xfrm>
          </p:grpSpPr>
          <p:sp>
            <p:nvSpPr>
              <p:cNvPr id="91" name="椭圆 90"/>
              <p:cNvSpPr/>
              <p:nvPr/>
            </p:nvSpPr>
            <p:spPr>
              <a:xfrm>
                <a:off x="6967" y="12270"/>
                <a:ext cx="520" cy="521"/>
              </a:xfrm>
              <a:prstGeom prst="ellipse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lumMod val="75000"/>
                </a:schemeClr>
              </a:lnRef>
              <a:fillRef idx="1">
                <a:schemeClr val="accent1"/>
              </a:fillRef>
              <a:effectRef idx="0">
                <a:srgbClr val="FFFFFF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 sz="855">
                  <a:latin typeface="微软雅黑" panose="020B0503020204020204" charset="-122"/>
                  <a:ea typeface="微软雅黑" panose="020B0503020204020204" charset="-122"/>
                </a:endParaRPr>
              </a:p>
            </p:txBody>
          </p:sp>
          <p:pic>
            <p:nvPicPr>
              <p:cNvPr id="92" name="图片 91" descr="扶梯"/>
              <p:cNvPicPr>
                <a:picLocks noChangeAspect="1"/>
              </p:cNvPicPr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7067" y="12363"/>
                <a:ext cx="353" cy="353"/>
              </a:xfrm>
              <a:prstGeom prst="rect">
                <a:avLst/>
              </a:prstGeom>
            </p:spPr>
          </p:pic>
        </p:grpSp>
        <p:grpSp>
          <p:nvGrpSpPr>
            <p:cNvPr id="114" name="组合 113"/>
            <p:cNvGrpSpPr/>
            <p:nvPr/>
          </p:nvGrpSpPr>
          <p:grpSpPr>
            <a:xfrm rot="0">
              <a:off x="17611" y="9722"/>
              <a:ext cx="405" cy="405"/>
              <a:chOff x="18313" y="12274"/>
              <a:chExt cx="520" cy="520"/>
            </a:xfrm>
          </p:grpSpPr>
          <p:sp>
            <p:nvSpPr>
              <p:cNvPr id="145" name="椭圆 144"/>
              <p:cNvSpPr/>
              <p:nvPr/>
            </p:nvSpPr>
            <p:spPr>
              <a:xfrm>
                <a:off x="18313" y="12274"/>
                <a:ext cx="520" cy="521"/>
              </a:xfrm>
              <a:prstGeom prst="ellipse">
                <a:avLst/>
              </a:prstGeom>
              <a:solidFill>
                <a:srgbClr val="808080"/>
              </a:solidFill>
              <a:ln>
                <a:noFill/>
              </a:ln>
            </p:spPr>
            <p:style>
              <a:lnRef idx="2">
                <a:schemeClr val="accent1">
                  <a:lumMod val="75000"/>
                </a:schemeClr>
              </a:lnRef>
              <a:fillRef idx="1">
                <a:schemeClr val="accent1"/>
              </a:fillRef>
              <a:effectRef idx="0">
                <a:srgbClr val="FFFFFF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 sz="855">
                  <a:latin typeface="微软雅黑" panose="020B0503020204020204" charset="-122"/>
                  <a:ea typeface="微软雅黑" panose="020B0503020204020204" charset="-122"/>
                </a:endParaRPr>
              </a:p>
            </p:txBody>
          </p:sp>
          <p:pic>
            <p:nvPicPr>
              <p:cNvPr id="146" name="图片 145" descr="电梯-01"/>
              <p:cNvPicPr>
                <a:picLocks noChangeAspect="1"/>
              </p:cNvPicPr>
              <p:nvPr/>
            </p:nvPicPr>
            <p:blipFill>
              <a:blip r:embed="rId12"/>
              <a:stretch>
                <a:fillRect/>
              </a:stretch>
            </p:blipFill>
            <p:spPr>
              <a:xfrm>
                <a:off x="18394" y="12352"/>
                <a:ext cx="360" cy="360"/>
              </a:xfrm>
              <a:prstGeom prst="rect">
                <a:avLst/>
              </a:prstGeom>
            </p:spPr>
          </p:pic>
        </p:grpSp>
        <p:sp>
          <p:nvSpPr>
            <p:cNvPr id="147" name="文本框 146"/>
            <p:cNvSpPr txBox="1"/>
            <p:nvPr/>
          </p:nvSpPr>
          <p:spPr>
            <a:xfrm>
              <a:off x="4592" y="10254"/>
              <a:ext cx="935" cy="33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ctr"/>
              <a:r>
                <a:rPr lang="zh-CN" altLang="en-US" sz="800">
                  <a:latin typeface="微软雅黑" panose="020B0503020204020204" charset="-122"/>
                  <a:ea typeface="微软雅黑" panose="020B0503020204020204" charset="-122"/>
                </a:rPr>
                <a:t>休闲区</a:t>
              </a:r>
              <a:endParaRPr lang="zh-CN" altLang="en-US" sz="800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148" name="椭圆 147"/>
            <p:cNvSpPr/>
            <p:nvPr/>
          </p:nvSpPr>
          <p:spPr>
            <a:xfrm>
              <a:off x="4860" y="9738"/>
              <a:ext cx="405" cy="406"/>
            </a:xfrm>
            <a:prstGeom prst="ellipse">
              <a:avLst/>
            </a:prstGeom>
            <a:solidFill>
              <a:srgbClr val="FFF0C8"/>
            </a:solidFill>
            <a:ln>
              <a:noFill/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 sz="855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164" name="文本框 163"/>
            <p:cNvSpPr txBox="1"/>
            <p:nvPr/>
          </p:nvSpPr>
          <p:spPr>
            <a:xfrm>
              <a:off x="5377" y="10264"/>
              <a:ext cx="1069" cy="33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ctr"/>
              <a:r>
                <a:rPr lang="zh-CN" altLang="en-US" sz="800">
                  <a:latin typeface="微软雅黑" panose="020B0503020204020204" charset="-122"/>
                  <a:ea typeface="微软雅黑" panose="020B0503020204020204" charset="-122"/>
                </a:rPr>
                <a:t>垂直交通</a:t>
              </a:r>
              <a:endParaRPr lang="zh-CN" altLang="en-US" sz="800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165" name="椭圆 164"/>
            <p:cNvSpPr/>
            <p:nvPr/>
          </p:nvSpPr>
          <p:spPr>
            <a:xfrm>
              <a:off x="5709" y="9750"/>
              <a:ext cx="405" cy="406"/>
            </a:xfrm>
            <a:prstGeom prst="ellipse">
              <a:avLst/>
            </a:prstGeom>
            <a:solidFill>
              <a:srgbClr val="DCE1F0"/>
            </a:solidFill>
            <a:ln>
              <a:noFill/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 sz="855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32" name="文本框 31"/>
            <p:cNvSpPr txBox="1"/>
            <p:nvPr/>
          </p:nvSpPr>
          <p:spPr>
            <a:xfrm>
              <a:off x="13733" y="10266"/>
              <a:ext cx="1382" cy="33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ctr"/>
              <a:r>
                <a:rPr lang="zh-CN" altLang="en-US" sz="800">
                  <a:latin typeface="微软雅黑" panose="020B0503020204020204" charset="-122"/>
                  <a:ea typeface="微软雅黑" panose="020B0503020204020204" charset="-122"/>
                </a:rPr>
                <a:t>司乘休息室</a:t>
              </a:r>
              <a:endParaRPr lang="zh-CN" altLang="en-US" sz="800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grpSp>
          <p:nvGrpSpPr>
            <p:cNvPr id="73" name="组合 72"/>
            <p:cNvGrpSpPr/>
            <p:nvPr/>
          </p:nvGrpSpPr>
          <p:grpSpPr>
            <a:xfrm rot="0">
              <a:off x="14209" y="9726"/>
              <a:ext cx="407" cy="407"/>
              <a:chOff x="17232" y="13204"/>
              <a:chExt cx="580" cy="580"/>
            </a:xfrm>
          </p:grpSpPr>
          <p:sp>
            <p:nvSpPr>
              <p:cNvPr id="74" name="椭圆 73"/>
              <p:cNvSpPr/>
              <p:nvPr/>
            </p:nvSpPr>
            <p:spPr>
              <a:xfrm>
                <a:off x="17232" y="13204"/>
                <a:ext cx="581" cy="581"/>
              </a:xfrm>
              <a:prstGeom prst="ellipse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lumMod val="75000"/>
                </a:schemeClr>
              </a:lnRef>
              <a:fillRef idx="1">
                <a:schemeClr val="accent1"/>
              </a:fillRef>
              <a:effectRef idx="0">
                <a:srgbClr val="FFFFFF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 sz="1000">
                  <a:latin typeface="微软雅黑" panose="020B0503020204020204" charset="-122"/>
                  <a:ea typeface="微软雅黑" panose="020B0503020204020204" charset="-122"/>
                </a:endParaRPr>
              </a:p>
            </p:txBody>
          </p:sp>
          <p:pic>
            <p:nvPicPr>
              <p:cNvPr id="8" name="图片 7" descr="司乘休息"/>
              <p:cNvPicPr>
                <a:picLocks noChangeAspect="1"/>
              </p:cNvPicPr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17332" y="13304"/>
                <a:ext cx="380" cy="380"/>
              </a:xfrm>
              <a:prstGeom prst="rect">
                <a:avLst/>
              </a:prstGeom>
            </p:spPr>
          </p:pic>
        </p:grpSp>
        <p:sp>
          <p:nvSpPr>
            <p:cNvPr id="34" name="文本框 33"/>
            <p:cNvSpPr txBox="1"/>
            <p:nvPr/>
          </p:nvSpPr>
          <p:spPr>
            <a:xfrm>
              <a:off x="14832" y="10264"/>
              <a:ext cx="875" cy="33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ctr"/>
              <a:r>
                <a:rPr lang="zh-CN" altLang="en-US" sz="800">
                  <a:latin typeface="微软雅黑" panose="020B0503020204020204" charset="-122"/>
                  <a:ea typeface="微软雅黑" panose="020B0503020204020204" charset="-122"/>
                </a:rPr>
                <a:t>淋浴间</a:t>
              </a:r>
              <a:endParaRPr lang="zh-CN" altLang="en-US" sz="800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grpSp>
          <p:nvGrpSpPr>
            <p:cNvPr id="70" name="组合 69"/>
            <p:cNvGrpSpPr/>
            <p:nvPr/>
          </p:nvGrpSpPr>
          <p:grpSpPr>
            <a:xfrm rot="0">
              <a:off x="15064" y="9726"/>
              <a:ext cx="409" cy="409"/>
              <a:chOff x="15760" y="13204"/>
              <a:chExt cx="580" cy="580"/>
            </a:xfrm>
          </p:grpSpPr>
          <p:sp>
            <p:nvSpPr>
              <p:cNvPr id="71" name="椭圆 70"/>
              <p:cNvSpPr/>
              <p:nvPr/>
            </p:nvSpPr>
            <p:spPr>
              <a:xfrm>
                <a:off x="15760" y="13204"/>
                <a:ext cx="581" cy="581"/>
              </a:xfrm>
              <a:prstGeom prst="ellipse">
                <a:avLst/>
              </a:prstGeom>
              <a:solidFill>
                <a:srgbClr val="87D2E1"/>
              </a:solidFill>
              <a:ln>
                <a:noFill/>
              </a:ln>
            </p:spPr>
            <p:style>
              <a:lnRef idx="2">
                <a:schemeClr val="accent1">
                  <a:lumMod val="75000"/>
                </a:schemeClr>
              </a:lnRef>
              <a:fillRef idx="1">
                <a:schemeClr val="accent1"/>
              </a:fillRef>
              <a:effectRef idx="0">
                <a:srgbClr val="FFFFFF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 sz="1000">
                  <a:latin typeface="微软雅黑" panose="020B0503020204020204" charset="-122"/>
                  <a:ea typeface="微软雅黑" panose="020B0503020204020204" charset="-122"/>
                </a:endParaRPr>
              </a:p>
            </p:txBody>
          </p:sp>
          <p:pic>
            <p:nvPicPr>
              <p:cNvPr id="72" name="图片 71" descr="淋浴"/>
              <p:cNvPicPr>
                <a:picLocks noChangeAspect="1"/>
              </p:cNvPicPr>
              <p:nvPr/>
            </p:nvPicPr>
            <p:blipFill>
              <a:blip r:embed="rId14"/>
              <a:stretch>
                <a:fillRect/>
              </a:stretch>
            </p:blipFill>
            <p:spPr>
              <a:xfrm>
                <a:off x="15790" y="13255"/>
                <a:ext cx="484" cy="484"/>
              </a:xfrm>
              <a:prstGeom prst="rect">
                <a:avLst/>
              </a:prstGeom>
            </p:spPr>
          </p:pic>
        </p:grpSp>
        <p:sp>
          <p:nvSpPr>
            <p:cNvPr id="228" name="文本框 227"/>
            <p:cNvSpPr txBox="1"/>
            <p:nvPr/>
          </p:nvSpPr>
          <p:spPr>
            <a:xfrm>
              <a:off x="15679" y="10263"/>
              <a:ext cx="875" cy="33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ctr"/>
              <a:r>
                <a:rPr lang="zh-CN" altLang="en-US" sz="800">
                  <a:latin typeface="微软雅黑" panose="020B0503020204020204" charset="-122"/>
                  <a:ea typeface="微软雅黑" panose="020B0503020204020204" charset="-122"/>
                </a:rPr>
                <a:t>洗衣区</a:t>
              </a:r>
              <a:endParaRPr lang="zh-CN" altLang="en-US" sz="800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grpSp>
          <p:nvGrpSpPr>
            <p:cNvPr id="230" name="组合 229"/>
            <p:cNvGrpSpPr/>
            <p:nvPr/>
          </p:nvGrpSpPr>
          <p:grpSpPr>
            <a:xfrm>
              <a:off x="15911" y="9725"/>
              <a:ext cx="410" cy="410"/>
              <a:chOff x="16199" y="9725"/>
              <a:chExt cx="410" cy="410"/>
            </a:xfrm>
          </p:grpSpPr>
          <p:sp>
            <p:nvSpPr>
              <p:cNvPr id="226" name="椭圆 225"/>
              <p:cNvSpPr/>
              <p:nvPr/>
            </p:nvSpPr>
            <p:spPr>
              <a:xfrm>
                <a:off x="16199" y="9725"/>
                <a:ext cx="410" cy="410"/>
              </a:xfrm>
              <a:prstGeom prst="ellipse">
                <a:avLst/>
              </a:prstGeom>
              <a:solidFill>
                <a:srgbClr val="87D2E1"/>
              </a:solidFill>
              <a:ln>
                <a:noFill/>
              </a:ln>
            </p:spPr>
            <p:style>
              <a:lnRef idx="2">
                <a:schemeClr val="accent1">
                  <a:lumMod val="75000"/>
                </a:schemeClr>
              </a:lnRef>
              <a:fillRef idx="1">
                <a:schemeClr val="accent1"/>
              </a:fillRef>
              <a:effectRef idx="0">
                <a:srgbClr val="FFFFFF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 sz="1000">
                  <a:latin typeface="微软雅黑" panose="020B0503020204020204" charset="-122"/>
                  <a:ea typeface="微软雅黑" panose="020B0503020204020204" charset="-122"/>
                </a:endParaRPr>
              </a:p>
            </p:txBody>
          </p:sp>
          <p:pic>
            <p:nvPicPr>
              <p:cNvPr id="229" name="图片 228" descr="洗衣机"/>
              <p:cNvPicPr>
                <a:picLocks noChangeAspect="1"/>
              </p:cNvPicPr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16265" y="9800"/>
                <a:ext cx="284" cy="284"/>
              </a:xfrm>
              <a:prstGeom prst="rect">
                <a:avLst/>
              </a:prstGeom>
            </p:spPr>
          </p:pic>
        </p:grpSp>
      </p:grpSp>
      <p:pic>
        <p:nvPicPr>
          <p:cNvPr id="7" name="图片 2" descr="图片 3"/>
          <p:cNvPicPr>
            <a:picLocks noChangeAspect="1"/>
          </p:cNvPicPr>
          <p:nvPr userDrawn="1">
            <p:custDataLst>
              <p:tags r:id="rId16"/>
            </p:custDataLst>
          </p:nvPr>
        </p:nvPicPr>
        <p:blipFill>
          <a:blip r:embed="rId17"/>
          <a:stretch>
            <a:fillRect/>
          </a:stretch>
        </p:blipFill>
        <p:spPr>
          <a:xfrm>
            <a:off x="10033600" y="0"/>
            <a:ext cx="2157730" cy="457200"/>
          </a:xfrm>
          <a:prstGeom prst="rect">
            <a:avLst/>
          </a:prstGeom>
        </p:spPr>
      </p:pic>
      <p:sp>
        <p:nvSpPr>
          <p:cNvPr id="9" name="矩形 8"/>
          <p:cNvSpPr/>
          <p:nvPr/>
        </p:nvSpPr>
        <p:spPr>
          <a:xfrm>
            <a:off x="3675380" y="1419860"/>
            <a:ext cx="3322320" cy="1376045"/>
          </a:xfrm>
          <a:prstGeom prst="rect">
            <a:avLst/>
          </a:prstGeom>
          <a:solidFill>
            <a:srgbClr val="DCD7CD">
              <a:alpha val="90000"/>
            </a:srgbClr>
          </a:solidFill>
          <a:ln w="25400">
            <a:solidFill>
              <a:schemeClr val="bg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 sz="1000" b="1">
                <a:solidFill>
                  <a:schemeClr val="tx1"/>
                </a:solidFill>
              </a:rPr>
              <a:t>卫生间</a:t>
            </a:r>
            <a:endParaRPr lang="zh-CN" altLang="en-US" sz="1000" b="1">
              <a:solidFill>
                <a:schemeClr val="tx1"/>
              </a:solidFill>
            </a:endParaRPr>
          </a:p>
        </p:txBody>
      </p:sp>
      <p:grpSp>
        <p:nvGrpSpPr>
          <p:cNvPr id="14" name="组合 13"/>
          <p:cNvGrpSpPr>
            <a:grpSpLocks noChangeAspect="1"/>
          </p:cNvGrpSpPr>
          <p:nvPr/>
        </p:nvGrpSpPr>
        <p:grpSpPr>
          <a:xfrm>
            <a:off x="5209540" y="2250440"/>
            <a:ext cx="226873" cy="226873"/>
            <a:chOff x="11014" y="8954"/>
            <a:chExt cx="406" cy="406"/>
          </a:xfrm>
        </p:grpSpPr>
        <p:sp>
          <p:nvSpPr>
            <p:cNvPr id="12" name="椭圆 11"/>
            <p:cNvSpPr/>
            <p:nvPr/>
          </p:nvSpPr>
          <p:spPr>
            <a:xfrm>
              <a:off x="11014" y="8954"/>
              <a:ext cx="406" cy="406"/>
            </a:xfrm>
            <a:prstGeom prst="ellipse">
              <a:avLst/>
            </a:prstGeom>
            <a:solidFill>
              <a:srgbClr val="87D2E1"/>
            </a:solidFill>
            <a:ln>
              <a:noFill/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 sz="855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pic>
          <p:nvPicPr>
            <p:cNvPr id="13" name="图片 12" descr="卫生间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11082" y="9024"/>
              <a:ext cx="274" cy="274"/>
            </a:xfrm>
            <a:prstGeom prst="rect">
              <a:avLst/>
            </a:prstGeom>
          </p:spPr>
        </p:pic>
      </p:grpSp>
      <p:sp>
        <p:nvSpPr>
          <p:cNvPr id="15" name="矩形 14"/>
          <p:cNvSpPr/>
          <p:nvPr/>
        </p:nvSpPr>
        <p:spPr>
          <a:xfrm>
            <a:off x="6153150" y="2420620"/>
            <a:ext cx="438150" cy="375285"/>
          </a:xfrm>
          <a:prstGeom prst="rect">
            <a:avLst/>
          </a:prstGeom>
          <a:noFill/>
          <a:ln w="25400">
            <a:solidFill>
              <a:schemeClr val="bg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24" name="矩形 23"/>
          <p:cNvSpPr/>
          <p:nvPr/>
        </p:nvSpPr>
        <p:spPr>
          <a:xfrm>
            <a:off x="4077970" y="2418080"/>
            <a:ext cx="438150" cy="375285"/>
          </a:xfrm>
          <a:prstGeom prst="rect">
            <a:avLst/>
          </a:prstGeom>
          <a:noFill/>
          <a:ln w="25400">
            <a:solidFill>
              <a:schemeClr val="bg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grpSp>
        <p:nvGrpSpPr>
          <p:cNvPr id="27" name="组合 26"/>
          <p:cNvGrpSpPr>
            <a:grpSpLocks noChangeAspect="1"/>
          </p:cNvGrpSpPr>
          <p:nvPr/>
        </p:nvGrpSpPr>
        <p:grpSpPr>
          <a:xfrm>
            <a:off x="6298565" y="2529205"/>
            <a:ext cx="156210" cy="156210"/>
            <a:chOff x="15264" y="9926"/>
            <a:chExt cx="410" cy="410"/>
          </a:xfrm>
        </p:grpSpPr>
        <p:sp>
          <p:nvSpPr>
            <p:cNvPr id="25" name="椭圆 24"/>
            <p:cNvSpPr/>
            <p:nvPr/>
          </p:nvSpPr>
          <p:spPr>
            <a:xfrm>
              <a:off x="15264" y="9926"/>
              <a:ext cx="410" cy="410"/>
            </a:xfrm>
            <a:prstGeom prst="ellipse">
              <a:avLst/>
            </a:prstGeom>
            <a:solidFill>
              <a:srgbClr val="87D2E1"/>
            </a:solidFill>
            <a:ln>
              <a:noFill/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 sz="1000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pic>
          <p:nvPicPr>
            <p:cNvPr id="26" name="图片 25" descr="淋浴"/>
            <p:cNvPicPr>
              <a:picLocks noChangeAspect="1"/>
            </p:cNvPicPr>
            <p:nvPr/>
          </p:nvPicPr>
          <p:blipFill>
            <a:blip r:embed="rId14"/>
            <a:stretch>
              <a:fillRect/>
            </a:stretch>
          </p:blipFill>
          <p:spPr>
            <a:xfrm>
              <a:off x="15285" y="9962"/>
              <a:ext cx="341" cy="341"/>
            </a:xfrm>
            <a:prstGeom prst="rect">
              <a:avLst/>
            </a:prstGeom>
          </p:spPr>
        </p:pic>
      </p:grpSp>
      <p:grpSp>
        <p:nvGrpSpPr>
          <p:cNvPr id="28" name="组合 27"/>
          <p:cNvGrpSpPr>
            <a:grpSpLocks noChangeAspect="1"/>
          </p:cNvGrpSpPr>
          <p:nvPr/>
        </p:nvGrpSpPr>
        <p:grpSpPr>
          <a:xfrm>
            <a:off x="4214495" y="2528570"/>
            <a:ext cx="156210" cy="156210"/>
            <a:chOff x="15264" y="9926"/>
            <a:chExt cx="410" cy="410"/>
          </a:xfrm>
        </p:grpSpPr>
        <p:sp>
          <p:nvSpPr>
            <p:cNvPr id="29" name="椭圆 28"/>
            <p:cNvSpPr/>
            <p:nvPr/>
          </p:nvSpPr>
          <p:spPr>
            <a:xfrm>
              <a:off x="15264" y="9926"/>
              <a:ext cx="410" cy="410"/>
            </a:xfrm>
            <a:prstGeom prst="ellipse">
              <a:avLst/>
            </a:prstGeom>
            <a:solidFill>
              <a:srgbClr val="87D2E1"/>
            </a:solidFill>
            <a:ln>
              <a:noFill/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 sz="1000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pic>
          <p:nvPicPr>
            <p:cNvPr id="30" name="图片 29" descr="淋浴"/>
            <p:cNvPicPr>
              <a:picLocks noChangeAspect="1"/>
            </p:cNvPicPr>
            <p:nvPr/>
          </p:nvPicPr>
          <p:blipFill>
            <a:blip r:embed="rId14"/>
            <a:stretch>
              <a:fillRect/>
            </a:stretch>
          </p:blipFill>
          <p:spPr>
            <a:xfrm>
              <a:off x="15285" y="9962"/>
              <a:ext cx="341" cy="341"/>
            </a:xfrm>
            <a:prstGeom prst="rect">
              <a:avLst/>
            </a:prstGeom>
          </p:spPr>
        </p:pic>
      </p:grpSp>
      <p:sp>
        <p:nvSpPr>
          <p:cNvPr id="31" name="矩形 30"/>
          <p:cNvSpPr/>
          <p:nvPr/>
        </p:nvSpPr>
        <p:spPr>
          <a:xfrm>
            <a:off x="4531995" y="3125470"/>
            <a:ext cx="398145" cy="247650"/>
          </a:xfrm>
          <a:prstGeom prst="rect">
            <a:avLst/>
          </a:prstGeom>
          <a:solidFill>
            <a:srgbClr val="DCD7CD">
              <a:alpha val="90000"/>
            </a:srgbClr>
          </a:solidFill>
          <a:ln w="25400">
            <a:solidFill>
              <a:schemeClr val="bg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grpSp>
        <p:nvGrpSpPr>
          <p:cNvPr id="38" name="组合 37"/>
          <p:cNvGrpSpPr>
            <a:grpSpLocks noChangeAspect="1"/>
          </p:cNvGrpSpPr>
          <p:nvPr/>
        </p:nvGrpSpPr>
        <p:grpSpPr>
          <a:xfrm>
            <a:off x="4654550" y="3488055"/>
            <a:ext cx="151200" cy="151200"/>
            <a:chOff x="11859" y="9938"/>
            <a:chExt cx="406" cy="406"/>
          </a:xfrm>
        </p:grpSpPr>
        <p:sp>
          <p:nvSpPr>
            <p:cNvPr id="36" name="椭圆 35"/>
            <p:cNvSpPr/>
            <p:nvPr/>
          </p:nvSpPr>
          <p:spPr>
            <a:xfrm>
              <a:off x="11859" y="9938"/>
              <a:ext cx="406" cy="406"/>
            </a:xfrm>
            <a:prstGeom prst="ellipse">
              <a:avLst/>
            </a:prstGeom>
            <a:solidFill>
              <a:srgbClr val="87D2E1"/>
            </a:solidFill>
            <a:ln>
              <a:noFill/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 sz="855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pic>
          <p:nvPicPr>
            <p:cNvPr id="37" name="图片 36" descr="残疾人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11913" y="9984"/>
              <a:ext cx="288" cy="288"/>
            </a:xfrm>
            <a:prstGeom prst="rect">
              <a:avLst/>
            </a:prstGeom>
          </p:spPr>
        </p:pic>
      </p:grpSp>
      <p:sp>
        <p:nvSpPr>
          <p:cNvPr id="39" name="矩形 38"/>
          <p:cNvSpPr/>
          <p:nvPr/>
        </p:nvSpPr>
        <p:spPr>
          <a:xfrm>
            <a:off x="5735955" y="3124835"/>
            <a:ext cx="402590" cy="600075"/>
          </a:xfrm>
          <a:prstGeom prst="rect">
            <a:avLst/>
          </a:prstGeom>
          <a:solidFill>
            <a:srgbClr val="DCD7CD">
              <a:alpha val="90000"/>
            </a:srgbClr>
          </a:solidFill>
          <a:ln w="25400">
            <a:solidFill>
              <a:schemeClr val="bg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grpSp>
        <p:nvGrpSpPr>
          <p:cNvPr id="42" name="组合 41"/>
          <p:cNvGrpSpPr>
            <a:grpSpLocks noChangeAspect="1"/>
          </p:cNvGrpSpPr>
          <p:nvPr/>
        </p:nvGrpSpPr>
        <p:grpSpPr>
          <a:xfrm>
            <a:off x="5833745" y="3351530"/>
            <a:ext cx="193357" cy="193357"/>
            <a:chOff x="12710" y="9938"/>
            <a:chExt cx="406" cy="406"/>
          </a:xfrm>
        </p:grpSpPr>
        <p:sp>
          <p:nvSpPr>
            <p:cNvPr id="40" name="椭圆 39"/>
            <p:cNvSpPr/>
            <p:nvPr/>
          </p:nvSpPr>
          <p:spPr>
            <a:xfrm>
              <a:off x="12710" y="9938"/>
              <a:ext cx="406" cy="406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 sz="855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pic>
          <p:nvPicPr>
            <p:cNvPr id="41" name="图片 40" descr="母婴室"/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12755" y="9983"/>
              <a:ext cx="312" cy="312"/>
            </a:xfrm>
            <a:prstGeom prst="rect">
              <a:avLst/>
            </a:prstGeom>
          </p:spPr>
        </p:pic>
      </p:grpSp>
      <p:grpSp>
        <p:nvGrpSpPr>
          <p:cNvPr id="46" name="组合 45"/>
          <p:cNvGrpSpPr>
            <a:grpSpLocks noChangeAspect="1"/>
          </p:cNvGrpSpPr>
          <p:nvPr/>
        </p:nvGrpSpPr>
        <p:grpSpPr>
          <a:xfrm>
            <a:off x="4650105" y="3166110"/>
            <a:ext cx="152108" cy="152108"/>
            <a:chOff x="13555" y="9938"/>
            <a:chExt cx="406" cy="406"/>
          </a:xfrm>
        </p:grpSpPr>
        <p:sp>
          <p:nvSpPr>
            <p:cNvPr id="44" name="椭圆 43"/>
            <p:cNvSpPr/>
            <p:nvPr/>
          </p:nvSpPr>
          <p:spPr>
            <a:xfrm>
              <a:off x="13555" y="9938"/>
              <a:ext cx="406" cy="406"/>
            </a:xfrm>
            <a:prstGeom prst="ellipse">
              <a:avLst/>
            </a:prstGeom>
            <a:solidFill>
              <a:srgbClr val="87D2E1"/>
            </a:solidFill>
            <a:ln>
              <a:noFill/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 sz="855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pic>
          <p:nvPicPr>
            <p:cNvPr id="45" name="图片 44" descr="热水"/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>
              <a:off x="13634" y="9998"/>
              <a:ext cx="274" cy="274"/>
            </a:xfrm>
            <a:prstGeom prst="rect">
              <a:avLst/>
            </a:prstGeom>
          </p:spPr>
        </p:pic>
      </p:grpSp>
      <p:grpSp>
        <p:nvGrpSpPr>
          <p:cNvPr id="221" name="组合 220"/>
          <p:cNvGrpSpPr>
            <a:grpSpLocks noChangeAspect="1"/>
          </p:cNvGrpSpPr>
          <p:nvPr/>
        </p:nvGrpSpPr>
        <p:grpSpPr>
          <a:xfrm rot="0">
            <a:off x="9504680" y="4196715"/>
            <a:ext cx="159375" cy="159375"/>
            <a:chOff x="2959" y="13204"/>
            <a:chExt cx="580" cy="580"/>
          </a:xfrm>
        </p:grpSpPr>
        <p:sp>
          <p:nvSpPr>
            <p:cNvPr id="222" name="椭圆 221"/>
            <p:cNvSpPr/>
            <p:nvPr/>
          </p:nvSpPr>
          <p:spPr>
            <a:xfrm>
              <a:off x="2959" y="13204"/>
              <a:ext cx="581" cy="581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 sz="855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pic>
          <p:nvPicPr>
            <p:cNvPr id="223" name="图片 222" descr="咨询台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3014" y="13270"/>
              <a:ext cx="490" cy="490"/>
            </a:xfrm>
            <a:prstGeom prst="rect">
              <a:avLst/>
            </a:prstGeom>
          </p:spPr>
        </p:pic>
      </p:grpSp>
      <p:grpSp>
        <p:nvGrpSpPr>
          <p:cNvPr id="185" name="组合 184"/>
          <p:cNvGrpSpPr/>
          <p:nvPr/>
        </p:nvGrpSpPr>
        <p:grpSpPr>
          <a:xfrm rot="0">
            <a:off x="5217160" y="5172075"/>
            <a:ext cx="206375" cy="206375"/>
            <a:chOff x="1557" y="13204"/>
            <a:chExt cx="581" cy="581"/>
          </a:xfrm>
        </p:grpSpPr>
        <p:sp>
          <p:nvSpPr>
            <p:cNvPr id="186" name="椭圆 185"/>
            <p:cNvSpPr/>
            <p:nvPr/>
          </p:nvSpPr>
          <p:spPr>
            <a:xfrm>
              <a:off x="1557" y="13204"/>
              <a:ext cx="581" cy="581"/>
            </a:xfrm>
            <a:prstGeom prst="ellipse">
              <a:avLst/>
            </a:prstGeom>
            <a:solidFill>
              <a:srgbClr val="5A8C32"/>
            </a:solidFill>
            <a:ln>
              <a:noFill/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lIns="46990" tIns="46990" rIns="46990" bIns="46990" rtlCol="0" anchor="ctr"/>
            <a:p>
              <a:pPr algn="ctr"/>
              <a:endParaRPr lang="zh-CN" altLang="en-US" sz="855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pic>
          <p:nvPicPr>
            <p:cNvPr id="187" name="图片 186" descr="出入口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683" y="13305"/>
              <a:ext cx="394" cy="394"/>
            </a:xfrm>
            <a:prstGeom prst="rect">
              <a:avLst/>
            </a:prstGeom>
          </p:spPr>
        </p:pic>
      </p:grpSp>
      <p:sp>
        <p:nvSpPr>
          <p:cNvPr id="215" name="文本框 214"/>
          <p:cNvSpPr txBox="1"/>
          <p:nvPr/>
        </p:nvSpPr>
        <p:spPr>
          <a:xfrm>
            <a:off x="4889500" y="5378450"/>
            <a:ext cx="876935" cy="24511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 sz="1000" b="1">
                <a:latin typeface="微软雅黑" panose="020B0503020204020204" charset="-122"/>
                <a:ea typeface="微软雅黑" panose="020B0503020204020204" charset="-122"/>
              </a:rPr>
              <a:t>主入口</a:t>
            </a:r>
            <a:endParaRPr lang="zh-CN" altLang="en-US" sz="1000" b="1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48" name="矩形 47"/>
          <p:cNvSpPr/>
          <p:nvPr/>
        </p:nvSpPr>
        <p:spPr>
          <a:xfrm>
            <a:off x="7047230" y="4685665"/>
            <a:ext cx="1760220" cy="692150"/>
          </a:xfrm>
          <a:prstGeom prst="rect">
            <a:avLst/>
          </a:prstGeom>
          <a:solidFill>
            <a:srgbClr val="1EA0AA">
              <a:alpha val="90000"/>
            </a:srgbClr>
          </a:solidFill>
          <a:ln w="25400">
            <a:solidFill>
              <a:schemeClr val="bg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lIns="46990" tIns="46990" rIns="46990" bIns="46990" rtlCol="0" anchor="ctr"/>
          <a:p>
            <a:pPr algn="l"/>
            <a:r>
              <a:rPr lang="en-US" altLang="zh-CN" sz="10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E-07</a:t>
            </a:r>
            <a:endParaRPr lang="zh-CN" altLang="en-US" sz="10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algn="ctr"/>
            <a:r>
              <a:rPr lang="zh-CN" altLang="en-US" sz="10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驿佰购</a:t>
            </a:r>
            <a:endParaRPr lang="zh-CN" altLang="en-US" sz="10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algn="r"/>
            <a:r>
              <a:rPr lang="en-US" altLang="zh-CN" sz="10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93</a:t>
            </a:r>
            <a:r>
              <a:rPr lang="zh-CN" altLang="en-US" sz="10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㎡</a:t>
            </a:r>
            <a:endParaRPr lang="zh-CN" altLang="en-US" sz="10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49" name="矩形 48"/>
          <p:cNvSpPr/>
          <p:nvPr/>
        </p:nvSpPr>
        <p:spPr>
          <a:xfrm>
            <a:off x="7046595" y="3124835"/>
            <a:ext cx="897255" cy="639445"/>
          </a:xfrm>
          <a:prstGeom prst="rect">
            <a:avLst/>
          </a:prstGeom>
          <a:solidFill>
            <a:srgbClr val="E6AA8C">
              <a:alpha val="90000"/>
            </a:srgbClr>
          </a:solidFill>
          <a:ln w="25400">
            <a:solidFill>
              <a:schemeClr val="bg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lIns="46990" tIns="46990" rIns="46990" bIns="46990" rtlCol="0" anchor="ctr"/>
          <a:p>
            <a:pPr algn="l"/>
            <a:r>
              <a:rPr lang="en-US" altLang="zh-CN" sz="10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E-05</a:t>
            </a:r>
            <a:endParaRPr lang="zh-CN" altLang="en-US" sz="10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algn="ctr"/>
            <a:r>
              <a:rPr lang="zh-CN" altLang="en-US" sz="10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水果</a:t>
            </a:r>
            <a:r>
              <a:rPr lang="en-US" altLang="zh-CN" sz="10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+</a:t>
            </a:r>
            <a:r>
              <a:rPr lang="zh-CN" altLang="en-US" sz="10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糖葫芦</a:t>
            </a:r>
            <a:endParaRPr lang="zh-CN" altLang="en-US" sz="10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algn="r"/>
            <a:r>
              <a:rPr lang="en-US" altLang="zh-CN" sz="10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32</a:t>
            </a:r>
            <a:r>
              <a:rPr lang="zh-CN" altLang="en-US" sz="10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㎡</a:t>
            </a:r>
            <a:endParaRPr lang="zh-CN" altLang="en-US" sz="10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50" name="矩形 49"/>
          <p:cNvSpPr/>
          <p:nvPr/>
        </p:nvSpPr>
        <p:spPr>
          <a:xfrm>
            <a:off x="3197860" y="4684395"/>
            <a:ext cx="1332865" cy="694055"/>
          </a:xfrm>
          <a:prstGeom prst="rect">
            <a:avLst/>
          </a:prstGeom>
          <a:solidFill>
            <a:srgbClr val="E6AA8C">
              <a:alpha val="90000"/>
            </a:srgbClr>
          </a:solidFill>
          <a:ln w="25400">
            <a:solidFill>
              <a:schemeClr val="bg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lIns="46990" tIns="46990" rIns="46990" bIns="46990" rtlCol="0" anchor="ctr"/>
          <a:p>
            <a:pPr algn="l"/>
            <a:r>
              <a:rPr lang="en-US" altLang="zh-CN" sz="10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E-01</a:t>
            </a:r>
            <a:endParaRPr lang="zh-CN" altLang="en-US" sz="10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algn="ctr"/>
            <a:r>
              <a:rPr lang="zh-CN" altLang="en-US" sz="10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小吃</a:t>
            </a:r>
            <a:endParaRPr lang="zh-CN" altLang="en-US" sz="10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algn="r"/>
            <a:r>
              <a:rPr lang="en-US" altLang="zh-CN" sz="10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54</a:t>
            </a:r>
            <a:r>
              <a:rPr lang="zh-CN" altLang="en-US" sz="10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㎡</a:t>
            </a:r>
            <a:endParaRPr lang="zh-CN" altLang="en-US" sz="10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51" name="矩形 50"/>
          <p:cNvSpPr/>
          <p:nvPr/>
        </p:nvSpPr>
        <p:spPr>
          <a:xfrm>
            <a:off x="3197860" y="3124835"/>
            <a:ext cx="1333500" cy="639445"/>
          </a:xfrm>
          <a:prstGeom prst="rect">
            <a:avLst/>
          </a:prstGeom>
          <a:solidFill>
            <a:srgbClr val="DC643C">
              <a:alpha val="90000"/>
            </a:srgbClr>
          </a:solidFill>
          <a:ln w="25400">
            <a:solidFill>
              <a:schemeClr val="bg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lIns="46990" tIns="46990" rIns="46990" bIns="46990" rtlCol="0" anchor="ctr"/>
          <a:p>
            <a:pPr algn="l"/>
            <a:r>
              <a:rPr lang="en-US" altLang="zh-CN" sz="10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E-03</a:t>
            </a:r>
            <a:endParaRPr lang="zh-CN" altLang="en-US" sz="10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algn="ctr"/>
            <a:r>
              <a:rPr lang="zh-CN" altLang="en-US" sz="10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牛家人面馆</a:t>
            </a:r>
            <a:endParaRPr lang="zh-CN" altLang="en-US" sz="10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algn="r"/>
            <a:r>
              <a:rPr lang="en-US" altLang="zh-CN" sz="10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49</a:t>
            </a:r>
            <a:r>
              <a:rPr lang="zh-CN" altLang="en-US" sz="10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㎡</a:t>
            </a:r>
            <a:endParaRPr lang="zh-CN" altLang="en-US" sz="10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52" name="矩形 51"/>
          <p:cNvSpPr/>
          <p:nvPr/>
        </p:nvSpPr>
        <p:spPr>
          <a:xfrm>
            <a:off x="6173470" y="3125470"/>
            <a:ext cx="897255" cy="639445"/>
          </a:xfrm>
          <a:prstGeom prst="rect">
            <a:avLst/>
          </a:prstGeom>
          <a:solidFill>
            <a:srgbClr val="DC643C">
              <a:alpha val="90000"/>
            </a:srgbClr>
          </a:solidFill>
          <a:ln w="25400">
            <a:solidFill>
              <a:schemeClr val="bg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lIns="46990" tIns="46990" rIns="46990" bIns="46990" rtlCol="0" anchor="ctr"/>
          <a:p>
            <a:pPr algn="l"/>
            <a:r>
              <a:rPr lang="en-US" altLang="zh-CN" sz="10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E-04</a:t>
            </a:r>
            <a:endParaRPr lang="zh-CN" altLang="en-US" sz="10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algn="ctr"/>
            <a:r>
              <a:rPr lang="zh-CN" altLang="en-US" sz="10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饼店</a:t>
            </a:r>
            <a:endParaRPr lang="zh-CN" altLang="en-US" sz="10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algn="r"/>
            <a:r>
              <a:rPr lang="en-US" altLang="zh-CN" sz="10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34</a:t>
            </a:r>
            <a:r>
              <a:rPr lang="zh-CN" altLang="en-US" sz="10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㎡</a:t>
            </a:r>
            <a:endParaRPr lang="zh-CN" altLang="en-US" sz="10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grpSp>
        <p:nvGrpSpPr>
          <p:cNvPr id="194" name="组合 193"/>
          <p:cNvGrpSpPr>
            <a:grpSpLocks noChangeAspect="1"/>
          </p:cNvGrpSpPr>
          <p:nvPr/>
        </p:nvGrpSpPr>
        <p:grpSpPr>
          <a:xfrm rot="0">
            <a:off x="8910955" y="5325110"/>
            <a:ext cx="134061" cy="134061"/>
            <a:chOff x="1557" y="13204"/>
            <a:chExt cx="581" cy="581"/>
          </a:xfrm>
        </p:grpSpPr>
        <p:sp>
          <p:nvSpPr>
            <p:cNvPr id="195" name="椭圆 194"/>
            <p:cNvSpPr/>
            <p:nvPr/>
          </p:nvSpPr>
          <p:spPr>
            <a:xfrm>
              <a:off x="1557" y="13204"/>
              <a:ext cx="581" cy="581"/>
            </a:xfrm>
            <a:prstGeom prst="ellipse">
              <a:avLst/>
            </a:prstGeom>
            <a:solidFill>
              <a:srgbClr val="5A8C32"/>
            </a:solidFill>
            <a:ln>
              <a:noFill/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lIns="46990" tIns="46990" rIns="46990" bIns="46990" rtlCol="0" anchor="ctr"/>
            <a:p>
              <a:pPr algn="ctr"/>
              <a:endParaRPr lang="zh-CN" altLang="en-US" sz="855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pic>
          <p:nvPicPr>
            <p:cNvPr id="196" name="图片 195" descr="出入口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683" y="13305"/>
              <a:ext cx="394" cy="394"/>
            </a:xfrm>
            <a:prstGeom prst="rect">
              <a:avLst/>
            </a:prstGeom>
          </p:spPr>
        </p:pic>
      </p:grpSp>
      <p:grpSp>
        <p:nvGrpSpPr>
          <p:cNvPr id="53" name="组合 52"/>
          <p:cNvGrpSpPr>
            <a:grpSpLocks noChangeAspect="1"/>
          </p:cNvGrpSpPr>
          <p:nvPr/>
        </p:nvGrpSpPr>
        <p:grpSpPr>
          <a:xfrm rot="0">
            <a:off x="8058785" y="3028950"/>
            <a:ext cx="134061" cy="134061"/>
            <a:chOff x="1557" y="13204"/>
            <a:chExt cx="581" cy="581"/>
          </a:xfrm>
        </p:grpSpPr>
        <p:sp>
          <p:nvSpPr>
            <p:cNvPr id="54" name="椭圆 53"/>
            <p:cNvSpPr/>
            <p:nvPr/>
          </p:nvSpPr>
          <p:spPr>
            <a:xfrm>
              <a:off x="1557" y="13204"/>
              <a:ext cx="581" cy="581"/>
            </a:xfrm>
            <a:prstGeom prst="ellipse">
              <a:avLst/>
            </a:prstGeom>
            <a:solidFill>
              <a:srgbClr val="5A8C32"/>
            </a:solidFill>
            <a:ln>
              <a:noFill/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lIns="46990" tIns="46990" rIns="46990" bIns="46990" rtlCol="0" anchor="ctr"/>
            <a:p>
              <a:pPr algn="ctr"/>
              <a:endParaRPr lang="zh-CN" altLang="en-US" sz="855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pic>
          <p:nvPicPr>
            <p:cNvPr id="55" name="图片 54" descr="出入口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683" y="13305"/>
              <a:ext cx="394" cy="394"/>
            </a:xfrm>
            <a:prstGeom prst="rect">
              <a:avLst/>
            </a:prstGeom>
          </p:spPr>
        </p:pic>
      </p:grpSp>
      <p:grpSp>
        <p:nvGrpSpPr>
          <p:cNvPr id="56" name="组合 55"/>
          <p:cNvGrpSpPr>
            <a:grpSpLocks noChangeAspect="1"/>
          </p:cNvGrpSpPr>
          <p:nvPr/>
        </p:nvGrpSpPr>
        <p:grpSpPr>
          <a:xfrm rot="0">
            <a:off x="2917190" y="3044190"/>
            <a:ext cx="134061" cy="134061"/>
            <a:chOff x="1557" y="13204"/>
            <a:chExt cx="581" cy="581"/>
          </a:xfrm>
        </p:grpSpPr>
        <p:sp>
          <p:nvSpPr>
            <p:cNvPr id="57" name="椭圆 56"/>
            <p:cNvSpPr/>
            <p:nvPr/>
          </p:nvSpPr>
          <p:spPr>
            <a:xfrm>
              <a:off x="1557" y="13204"/>
              <a:ext cx="581" cy="581"/>
            </a:xfrm>
            <a:prstGeom prst="ellipse">
              <a:avLst/>
            </a:prstGeom>
            <a:solidFill>
              <a:srgbClr val="5A8C32"/>
            </a:solidFill>
            <a:ln>
              <a:noFill/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lIns="46990" tIns="46990" rIns="46990" bIns="46990" rtlCol="0" anchor="ctr"/>
            <a:p>
              <a:pPr algn="ctr"/>
              <a:endParaRPr lang="zh-CN" altLang="en-US" sz="855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pic>
          <p:nvPicPr>
            <p:cNvPr id="58" name="图片 57" descr="出入口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683" y="13305"/>
              <a:ext cx="394" cy="394"/>
            </a:xfrm>
            <a:prstGeom prst="rect">
              <a:avLst/>
            </a:prstGeom>
          </p:spPr>
        </p:pic>
      </p:grpSp>
      <p:sp>
        <p:nvSpPr>
          <p:cNvPr id="184" name="矩形 183"/>
          <p:cNvSpPr/>
          <p:nvPr/>
        </p:nvSpPr>
        <p:spPr>
          <a:xfrm>
            <a:off x="3268980" y="3916045"/>
            <a:ext cx="1621155" cy="581660"/>
          </a:xfrm>
          <a:prstGeom prst="rect">
            <a:avLst/>
          </a:prstGeom>
          <a:solidFill>
            <a:srgbClr val="FFF0C8">
              <a:alpha val="90000"/>
            </a:srgbClr>
          </a:solidFill>
          <a:ln w="25400">
            <a:solidFill>
              <a:schemeClr val="bg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 sz="8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公共用餐区</a:t>
            </a:r>
            <a:endParaRPr lang="zh-CN" altLang="en-US" sz="8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60" name="矩形 59"/>
          <p:cNvSpPr/>
          <p:nvPr/>
        </p:nvSpPr>
        <p:spPr>
          <a:xfrm>
            <a:off x="6235700" y="3916045"/>
            <a:ext cx="1621155" cy="581660"/>
          </a:xfrm>
          <a:prstGeom prst="rect">
            <a:avLst/>
          </a:prstGeom>
          <a:solidFill>
            <a:srgbClr val="FFF0C8">
              <a:alpha val="90000"/>
            </a:srgbClr>
          </a:solidFill>
          <a:ln w="25400">
            <a:solidFill>
              <a:schemeClr val="bg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 sz="8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公共用餐区</a:t>
            </a:r>
            <a:endParaRPr lang="zh-CN" altLang="en-US" sz="8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88" name="任意多边形 87"/>
          <p:cNvSpPr/>
          <p:nvPr/>
        </p:nvSpPr>
        <p:spPr>
          <a:xfrm>
            <a:off x="532130" y="3125470"/>
            <a:ext cx="2218690" cy="2221865"/>
          </a:xfrm>
          <a:custGeom>
            <a:avLst/>
            <a:gdLst/>
            <a:ahLst/>
            <a:cxnLst>
              <a:cxn ang="3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3494" h="3499">
                <a:moveTo>
                  <a:pt x="704" y="0"/>
                </a:moveTo>
                <a:lnTo>
                  <a:pt x="3494" y="0"/>
                </a:lnTo>
                <a:lnTo>
                  <a:pt x="3494" y="1492"/>
                </a:lnTo>
                <a:lnTo>
                  <a:pt x="3494" y="3499"/>
                </a:lnTo>
                <a:lnTo>
                  <a:pt x="0" y="3499"/>
                </a:lnTo>
                <a:lnTo>
                  <a:pt x="0" y="1492"/>
                </a:lnTo>
                <a:lnTo>
                  <a:pt x="704" y="1492"/>
                </a:lnTo>
                <a:lnTo>
                  <a:pt x="704" y="0"/>
                </a:lnTo>
                <a:close/>
              </a:path>
            </a:pathLst>
          </a:custGeom>
          <a:solidFill>
            <a:srgbClr val="DC643C">
              <a:alpha val="90000"/>
            </a:srgbClr>
          </a:solidFill>
          <a:ln w="25400">
            <a:solidFill>
              <a:schemeClr val="bg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wrap="square" lIns="46990" tIns="46990" rIns="46990" bIns="46990" rtlCol="0" anchor="ctr" anchorCtr="0">
            <a:noAutofit/>
          </a:bodyPr>
          <a:p>
            <a:pPr indent="457200" algn="l"/>
            <a:r>
              <a:rPr lang="en-US" altLang="zh-CN" sz="10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E-02</a:t>
            </a:r>
            <a:endParaRPr lang="en-US" altLang="zh-CN" sz="10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indent="457200" algn="l"/>
            <a:endParaRPr lang="en-US" altLang="zh-CN" sz="10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indent="457200" algn="l"/>
            <a:endParaRPr lang="en-US" altLang="zh-CN" sz="10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indent="457200" algn="l"/>
            <a:endParaRPr lang="en-US" altLang="zh-CN" sz="10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indent="457200" algn="l"/>
            <a:endParaRPr lang="en-US" altLang="zh-CN" sz="10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indent="457200" algn="ctr"/>
            <a:r>
              <a:rPr lang="zh-CN" altLang="en-US" sz="10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小圆满中餐</a:t>
            </a:r>
            <a:endParaRPr lang="zh-CN" altLang="en-US" sz="10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indent="457200" algn="ctr"/>
            <a:endParaRPr lang="zh-CN" altLang="en-US" sz="10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indent="457200" algn="ctr"/>
            <a:endParaRPr lang="zh-CN" altLang="en-US" sz="10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indent="457200" algn="ctr"/>
            <a:endParaRPr lang="zh-CN" altLang="en-US" sz="10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indent="457200" algn="ctr"/>
            <a:endParaRPr lang="zh-CN" altLang="en-US" sz="10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indent="457200" algn="ctr"/>
            <a:endParaRPr lang="zh-CN" altLang="en-US" sz="10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indent="457200" algn="ctr"/>
            <a:endParaRPr lang="zh-CN" altLang="en-US" sz="10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indent="457200" algn="r"/>
            <a:r>
              <a:rPr lang="en-US" altLang="zh-CN" sz="10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295</a:t>
            </a:r>
            <a:r>
              <a:rPr lang="zh-CN" altLang="en-US" sz="10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㎡</a:t>
            </a:r>
            <a:endParaRPr lang="zh-CN" altLang="en-US" sz="10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89" name="矩形 88"/>
          <p:cNvSpPr/>
          <p:nvPr/>
        </p:nvSpPr>
        <p:spPr>
          <a:xfrm>
            <a:off x="6644005" y="4685030"/>
            <a:ext cx="402590" cy="693420"/>
          </a:xfrm>
          <a:prstGeom prst="rect">
            <a:avLst/>
          </a:prstGeom>
          <a:solidFill>
            <a:srgbClr val="DCD7CD">
              <a:alpha val="90000"/>
            </a:srgbClr>
          </a:solidFill>
          <a:ln w="25400">
            <a:solidFill>
              <a:schemeClr val="bg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grpSp>
        <p:nvGrpSpPr>
          <p:cNvPr id="231" name="组合 230"/>
          <p:cNvGrpSpPr>
            <a:grpSpLocks noChangeAspect="1"/>
          </p:cNvGrpSpPr>
          <p:nvPr/>
        </p:nvGrpSpPr>
        <p:grpSpPr>
          <a:xfrm rot="0">
            <a:off x="6732905" y="4926965"/>
            <a:ext cx="236971" cy="236971"/>
            <a:chOff x="16199" y="9725"/>
            <a:chExt cx="410" cy="410"/>
          </a:xfrm>
        </p:grpSpPr>
        <p:sp>
          <p:nvSpPr>
            <p:cNvPr id="232" name="椭圆 231"/>
            <p:cNvSpPr/>
            <p:nvPr/>
          </p:nvSpPr>
          <p:spPr>
            <a:xfrm>
              <a:off x="16199" y="9725"/>
              <a:ext cx="410" cy="410"/>
            </a:xfrm>
            <a:prstGeom prst="ellipse">
              <a:avLst/>
            </a:prstGeom>
            <a:solidFill>
              <a:srgbClr val="87D2E1"/>
            </a:solidFill>
            <a:ln>
              <a:noFill/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 sz="1000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pic>
          <p:nvPicPr>
            <p:cNvPr id="233" name="图片 232" descr="洗衣机"/>
            <p:cNvPicPr>
              <a:picLocks noChangeAspect="1"/>
            </p:cNvPicPr>
            <p:nvPr/>
          </p:nvPicPr>
          <p:blipFill>
            <a:blip r:embed="rId15"/>
            <a:stretch>
              <a:fillRect/>
            </a:stretch>
          </p:blipFill>
          <p:spPr>
            <a:xfrm>
              <a:off x="16265" y="9800"/>
              <a:ext cx="284" cy="284"/>
            </a:xfrm>
            <a:prstGeom prst="rect">
              <a:avLst/>
            </a:prstGeom>
          </p:spPr>
        </p:pic>
      </p:grpSp>
      <p:sp>
        <p:nvSpPr>
          <p:cNvPr id="2" name="矩形 1"/>
          <p:cNvSpPr/>
          <p:nvPr/>
        </p:nvSpPr>
        <p:spPr>
          <a:xfrm>
            <a:off x="9714230" y="3882390"/>
            <a:ext cx="1763395" cy="1494790"/>
          </a:xfrm>
          <a:prstGeom prst="rect">
            <a:avLst/>
          </a:prstGeom>
          <a:solidFill>
            <a:srgbClr val="DCD7CD">
              <a:alpha val="90000"/>
            </a:srgbClr>
          </a:solidFill>
          <a:ln w="25400">
            <a:solidFill>
              <a:schemeClr val="bg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 sz="1000" b="1">
                <a:solidFill>
                  <a:schemeClr val="tx1"/>
                </a:solidFill>
              </a:rPr>
              <a:t>办公区域</a:t>
            </a:r>
            <a:endParaRPr lang="zh-CN" altLang="en-US" sz="1000" b="1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>
            <a:alphaModFix amt="50000"/>
          </a:blip>
          <a:stretch>
            <a:fillRect l="4000" t="18000" r="4000" b="11000"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10" name="任意多边形 9"/>
          <p:cNvSpPr/>
          <p:nvPr/>
        </p:nvSpPr>
        <p:spPr>
          <a:xfrm>
            <a:off x="539115" y="1368425"/>
            <a:ext cx="10938510" cy="4024630"/>
          </a:xfrm>
          <a:custGeom>
            <a:avLst/>
            <a:gdLst/>
            <a:ahLst/>
            <a:cxnLst>
              <a:cxn ang="3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17226" h="6338">
                <a:moveTo>
                  <a:pt x="4861" y="0"/>
                </a:moveTo>
                <a:lnTo>
                  <a:pt x="10248" y="0"/>
                </a:lnTo>
                <a:lnTo>
                  <a:pt x="10248" y="2316"/>
                </a:lnTo>
                <a:lnTo>
                  <a:pt x="9950" y="2316"/>
                </a:lnTo>
                <a:lnTo>
                  <a:pt x="9950" y="2726"/>
                </a:lnTo>
                <a:lnTo>
                  <a:pt x="12361" y="2726"/>
                </a:lnTo>
                <a:lnTo>
                  <a:pt x="12361" y="3737"/>
                </a:lnTo>
                <a:lnTo>
                  <a:pt x="13218" y="3737"/>
                </a:lnTo>
                <a:lnTo>
                  <a:pt x="13218" y="4012"/>
                </a:lnTo>
                <a:lnTo>
                  <a:pt x="14088" y="4012"/>
                </a:lnTo>
                <a:lnTo>
                  <a:pt x="14088" y="4770"/>
                </a:lnTo>
                <a:lnTo>
                  <a:pt x="14370" y="4770"/>
                </a:lnTo>
                <a:lnTo>
                  <a:pt x="14370" y="3893"/>
                </a:lnTo>
                <a:lnTo>
                  <a:pt x="17226" y="3893"/>
                </a:lnTo>
                <a:lnTo>
                  <a:pt x="17226" y="6338"/>
                </a:lnTo>
                <a:lnTo>
                  <a:pt x="14370" y="6338"/>
                </a:lnTo>
                <a:lnTo>
                  <a:pt x="14370" y="5224"/>
                </a:lnTo>
                <a:lnTo>
                  <a:pt x="14029" y="5224"/>
                </a:lnTo>
                <a:lnTo>
                  <a:pt x="14029" y="5222"/>
                </a:lnTo>
                <a:lnTo>
                  <a:pt x="13588" y="5222"/>
                </a:lnTo>
                <a:lnTo>
                  <a:pt x="13588" y="6313"/>
                </a:lnTo>
                <a:lnTo>
                  <a:pt x="9635" y="6313"/>
                </a:lnTo>
                <a:lnTo>
                  <a:pt x="9635" y="5222"/>
                </a:lnTo>
                <a:lnTo>
                  <a:pt x="8818" y="5222"/>
                </a:lnTo>
                <a:lnTo>
                  <a:pt x="8818" y="6046"/>
                </a:lnTo>
                <a:lnTo>
                  <a:pt x="6326" y="6046"/>
                </a:lnTo>
                <a:lnTo>
                  <a:pt x="6326" y="6315"/>
                </a:lnTo>
                <a:lnTo>
                  <a:pt x="0" y="6315"/>
                </a:lnTo>
                <a:lnTo>
                  <a:pt x="0" y="4274"/>
                </a:lnTo>
                <a:lnTo>
                  <a:pt x="670" y="4274"/>
                </a:lnTo>
                <a:lnTo>
                  <a:pt x="670" y="2726"/>
                </a:lnTo>
                <a:lnTo>
                  <a:pt x="3420" y="2726"/>
                </a:lnTo>
                <a:lnTo>
                  <a:pt x="3420" y="2276"/>
                </a:lnTo>
                <a:lnTo>
                  <a:pt x="4861" y="2276"/>
                </a:lnTo>
                <a:lnTo>
                  <a:pt x="4861" y="0"/>
                </a:lnTo>
                <a:close/>
              </a:path>
            </a:pathLst>
          </a:custGeom>
          <a:solidFill>
            <a:srgbClr val="F0F0F0">
              <a:alpha val="90000"/>
            </a:srgbClr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p>
            <a:pPr algn="ctr"/>
            <a:endParaRPr lang="zh-CN" altLang="en-US"/>
          </a:p>
        </p:txBody>
      </p:sp>
      <p:sp>
        <p:nvSpPr>
          <p:cNvPr id="43" name="矩形 42"/>
          <p:cNvSpPr/>
          <p:nvPr/>
        </p:nvSpPr>
        <p:spPr>
          <a:xfrm>
            <a:off x="4531360" y="3373755"/>
            <a:ext cx="398780" cy="351155"/>
          </a:xfrm>
          <a:prstGeom prst="rect">
            <a:avLst/>
          </a:prstGeom>
          <a:solidFill>
            <a:srgbClr val="DCD7CD">
              <a:alpha val="90000"/>
            </a:srgbClr>
          </a:solidFill>
          <a:ln w="25400">
            <a:solidFill>
              <a:schemeClr val="bg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21" name="文本框 20"/>
          <p:cNvSpPr txBox="1"/>
          <p:nvPr/>
        </p:nvSpPr>
        <p:spPr>
          <a:xfrm>
            <a:off x="-635" y="625475"/>
            <a:ext cx="12192000" cy="374015"/>
          </a:xfrm>
          <a:prstGeom prst="rect">
            <a:avLst/>
          </a:prstGeom>
          <a:noFill/>
        </p:spPr>
        <p:txBody>
          <a:bodyPr wrap="square" rtlCol="0" anchor="t">
            <a:spAutoFit/>
            <a:scene3d>
              <a:camera prst="orthographicFront"/>
              <a:lightRig rig="threePt" dir="t"/>
            </a:scene3d>
          </a:bodyPr>
          <a:p>
            <a:pPr marL="12700" algn="ctr" rtl="0" eaLnBrk="0">
              <a:lnSpc>
                <a:spcPct val="92000"/>
              </a:lnSpc>
            </a:pPr>
            <a:r>
              <a:rPr lang="zh-CN" sz="2000" b="1" spc="90" dirty="0">
                <a:solidFill>
                  <a:schemeClr val="tx1"/>
                </a:solidFill>
                <a:effectLst/>
                <a:latin typeface="方正小标宋简体" panose="03000509000000000000" charset="-122"/>
                <a:ea typeface="方正小标宋简体" panose="03000509000000000000" charset="-122"/>
                <a:cs typeface="微软雅黑" panose="020B0503020204020204" charset="-122"/>
                <a:sym typeface="+mn-ea"/>
              </a:rPr>
              <a:t>德清西</a:t>
            </a:r>
            <a:r>
              <a:rPr sz="2000" b="1" spc="90" dirty="0">
                <a:solidFill>
                  <a:schemeClr val="tx1"/>
                </a:solidFill>
                <a:effectLst/>
                <a:latin typeface="方正小标宋简体" panose="03000509000000000000" charset="-122"/>
                <a:ea typeface="方正小标宋简体" panose="03000509000000000000" charset="-122"/>
                <a:cs typeface="微软雅黑" panose="020B0503020204020204" charset="-122"/>
                <a:sym typeface="+mn-ea"/>
              </a:rPr>
              <a:t>服务区</a:t>
            </a:r>
            <a:r>
              <a:rPr lang="zh-CN" sz="2000" b="1" spc="90" dirty="0">
                <a:solidFill>
                  <a:schemeClr val="tx1"/>
                </a:solidFill>
                <a:effectLst/>
                <a:latin typeface="方正小标宋简体" panose="03000509000000000000" charset="-122"/>
                <a:ea typeface="方正小标宋简体" panose="03000509000000000000" charset="-122"/>
                <a:cs typeface="微软雅黑" panose="020B0503020204020204" charset="-122"/>
                <a:sym typeface="+mn-ea"/>
              </a:rPr>
              <a:t>（西区）</a:t>
            </a:r>
            <a:r>
              <a:rPr lang="zh-CN" altLang="en-US" sz="2000" b="1" spc="90" dirty="0">
                <a:solidFill>
                  <a:schemeClr val="tx1"/>
                </a:solidFill>
                <a:effectLst/>
                <a:latin typeface="方正小标宋简体" panose="03000509000000000000" charset="-122"/>
                <a:ea typeface="方正小标宋简体" panose="03000509000000000000" charset="-122"/>
                <a:cs typeface="微软雅黑" panose="020B0503020204020204" charset="-122"/>
                <a:sym typeface="+mn-ea"/>
              </a:rPr>
              <a:t>业态规划图</a:t>
            </a:r>
            <a:endParaRPr lang="zh-CN" altLang="en-US" sz="2000" b="1" spc="90" dirty="0">
              <a:solidFill>
                <a:schemeClr val="tx1"/>
              </a:solidFill>
              <a:effectLst/>
              <a:latin typeface="方正小标宋简体" panose="03000509000000000000" charset="-122"/>
              <a:ea typeface="方正小标宋简体" panose="03000509000000000000" charset="-122"/>
              <a:cs typeface="微软雅黑" panose="020B0503020204020204" charset="-122"/>
              <a:sym typeface="+mn-ea"/>
            </a:endParaRPr>
          </a:p>
        </p:txBody>
      </p:sp>
      <p:grpSp>
        <p:nvGrpSpPr>
          <p:cNvPr id="6" name="组合 5"/>
          <p:cNvGrpSpPr/>
          <p:nvPr/>
        </p:nvGrpSpPr>
        <p:grpSpPr>
          <a:xfrm>
            <a:off x="885825" y="6170295"/>
            <a:ext cx="10702925" cy="562610"/>
            <a:chOff x="1395" y="9717"/>
            <a:chExt cx="16855" cy="886"/>
          </a:xfrm>
        </p:grpSpPr>
        <p:sp>
          <p:nvSpPr>
            <p:cNvPr id="4" name="文本框 3"/>
            <p:cNvSpPr txBox="1"/>
            <p:nvPr/>
          </p:nvSpPr>
          <p:spPr>
            <a:xfrm>
              <a:off x="1395" y="9717"/>
              <a:ext cx="503" cy="886"/>
            </a:xfrm>
            <a:prstGeom prst="rect">
              <a:avLst/>
            </a:prstGeom>
            <a:noFill/>
          </p:spPr>
          <p:txBody>
            <a:bodyPr wrap="square" rtlCol="0" anchor="ctr" anchorCtr="0">
              <a:noAutofit/>
            </a:bodyPr>
            <a:p>
              <a:pPr algn="ctr">
                <a:lnSpc>
                  <a:spcPct val="90000"/>
                </a:lnSpc>
              </a:pPr>
              <a:r>
                <a:rPr lang="zh-CN" altLang="en-US" sz="1000" b="1">
                  <a:latin typeface="微软雅黑" panose="020B0503020204020204" charset="-122"/>
                  <a:ea typeface="微软雅黑" panose="020B0503020204020204" charset="-122"/>
                </a:rPr>
                <a:t>图</a:t>
              </a:r>
              <a:endParaRPr lang="zh-CN" altLang="en-US" sz="1000" b="1">
                <a:latin typeface="微软雅黑" panose="020B0503020204020204" charset="-122"/>
                <a:ea typeface="微软雅黑" panose="020B0503020204020204" charset="-122"/>
              </a:endParaRPr>
            </a:p>
            <a:p>
              <a:pPr algn="ctr">
                <a:lnSpc>
                  <a:spcPct val="90000"/>
                </a:lnSpc>
              </a:pPr>
              <a:endParaRPr lang="zh-CN" altLang="en-US" sz="1000" b="1">
                <a:latin typeface="微软雅黑" panose="020B0503020204020204" charset="-122"/>
                <a:ea typeface="微软雅黑" panose="020B0503020204020204" charset="-122"/>
              </a:endParaRPr>
            </a:p>
            <a:p>
              <a:pPr algn="ctr">
                <a:lnSpc>
                  <a:spcPct val="90000"/>
                </a:lnSpc>
              </a:pPr>
              <a:r>
                <a:rPr lang="zh-CN" altLang="en-US" sz="1000" b="1">
                  <a:latin typeface="微软雅黑" panose="020B0503020204020204" charset="-122"/>
                  <a:ea typeface="微软雅黑" panose="020B0503020204020204" charset="-122"/>
                </a:rPr>
                <a:t>例</a:t>
              </a:r>
              <a:endParaRPr lang="zh-CN" altLang="en-US" sz="1000" b="1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16" name="文本框 15"/>
            <p:cNvSpPr txBox="1"/>
            <p:nvPr/>
          </p:nvSpPr>
          <p:spPr>
            <a:xfrm>
              <a:off x="9455" y="10254"/>
              <a:ext cx="1466" cy="33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ctr"/>
              <a:r>
                <a:rPr lang="zh-CN" altLang="en-US" sz="800">
                  <a:latin typeface="微软雅黑" panose="020B0503020204020204" charset="-122"/>
                  <a:ea typeface="微软雅黑" panose="020B0503020204020204" charset="-122"/>
                </a:rPr>
                <a:t>公共用餐区</a:t>
              </a:r>
              <a:endParaRPr lang="zh-CN" altLang="en-US" sz="800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17" name="文本框 16"/>
            <p:cNvSpPr txBox="1"/>
            <p:nvPr/>
          </p:nvSpPr>
          <p:spPr>
            <a:xfrm>
              <a:off x="10485" y="10254"/>
              <a:ext cx="1065" cy="33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ctr"/>
              <a:r>
                <a:rPr lang="zh-CN" altLang="en-US" sz="800">
                  <a:latin typeface="微软雅黑" panose="020B0503020204020204" charset="-122"/>
                  <a:ea typeface="微软雅黑" panose="020B0503020204020204" charset="-122"/>
                </a:rPr>
                <a:t>卫生间</a:t>
              </a:r>
              <a:endParaRPr lang="zh-CN" altLang="en-US" sz="800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18" name="文本框 17"/>
            <p:cNvSpPr txBox="1"/>
            <p:nvPr/>
          </p:nvSpPr>
          <p:spPr>
            <a:xfrm>
              <a:off x="11145" y="10264"/>
              <a:ext cx="1500" cy="33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ctr"/>
              <a:r>
                <a:rPr lang="zh-CN" altLang="en-US" sz="800">
                  <a:latin typeface="微软雅黑" panose="020B0503020204020204" charset="-122"/>
                  <a:ea typeface="微软雅黑" panose="020B0503020204020204" charset="-122"/>
                </a:rPr>
                <a:t>第三卫生间</a:t>
              </a:r>
              <a:endParaRPr lang="zh-CN" altLang="en-US" sz="800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19" name="文本框 18"/>
            <p:cNvSpPr txBox="1"/>
            <p:nvPr/>
          </p:nvSpPr>
          <p:spPr>
            <a:xfrm>
              <a:off x="12211" y="10264"/>
              <a:ext cx="1000" cy="33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ctr"/>
              <a:r>
                <a:rPr lang="zh-CN" altLang="en-US" sz="800">
                  <a:latin typeface="微软雅黑" panose="020B0503020204020204" charset="-122"/>
                  <a:ea typeface="微软雅黑" panose="020B0503020204020204" charset="-122"/>
                </a:rPr>
                <a:t>母婴室</a:t>
              </a:r>
              <a:endParaRPr lang="zh-CN" altLang="en-US" sz="800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20" name="文本框 19"/>
            <p:cNvSpPr txBox="1"/>
            <p:nvPr/>
          </p:nvSpPr>
          <p:spPr>
            <a:xfrm>
              <a:off x="13079" y="10264"/>
              <a:ext cx="1000" cy="33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ctr"/>
              <a:r>
                <a:rPr lang="zh-CN" altLang="en-US" sz="800">
                  <a:latin typeface="微软雅黑" panose="020B0503020204020204" charset="-122"/>
                  <a:ea typeface="微软雅黑" panose="020B0503020204020204" charset="-122"/>
                </a:rPr>
                <a:t>开水间</a:t>
              </a:r>
              <a:endParaRPr lang="zh-CN" altLang="en-US" sz="800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93" name="文本框 92"/>
            <p:cNvSpPr txBox="1"/>
            <p:nvPr/>
          </p:nvSpPr>
          <p:spPr>
            <a:xfrm>
              <a:off x="16446" y="10264"/>
              <a:ext cx="1035" cy="33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ctr"/>
              <a:r>
                <a:rPr lang="zh-CN" altLang="en-US" sz="800">
                  <a:latin typeface="微软雅黑" panose="020B0503020204020204" charset="-122"/>
                  <a:ea typeface="微软雅黑" panose="020B0503020204020204" charset="-122"/>
                </a:rPr>
                <a:t>设备间</a:t>
              </a:r>
              <a:endParaRPr lang="zh-CN" altLang="en-US" sz="800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94" name="文本框 93"/>
            <p:cNvSpPr txBox="1"/>
            <p:nvPr/>
          </p:nvSpPr>
          <p:spPr>
            <a:xfrm>
              <a:off x="1925" y="10254"/>
              <a:ext cx="1186" cy="33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ctr"/>
              <a:r>
                <a:rPr lang="zh-CN" altLang="en-US" sz="800">
                  <a:latin typeface="微软雅黑" panose="020B0503020204020204" charset="-122"/>
                  <a:ea typeface="微软雅黑" panose="020B0503020204020204" charset="-122"/>
                </a:rPr>
                <a:t>正餐饮</a:t>
              </a:r>
              <a:endParaRPr lang="zh-CN" altLang="en-US" sz="800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5" name="文本框 4"/>
            <p:cNvSpPr txBox="1"/>
            <p:nvPr/>
          </p:nvSpPr>
          <p:spPr>
            <a:xfrm>
              <a:off x="2616" y="10264"/>
              <a:ext cx="1470" cy="33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ctr"/>
              <a:r>
                <a:rPr lang="zh-CN" altLang="en-US" sz="800">
                  <a:latin typeface="微软雅黑" panose="020B0503020204020204" charset="-122"/>
                  <a:ea typeface="微软雅黑" panose="020B0503020204020204" charset="-122"/>
                </a:rPr>
                <a:t>休闲餐饮</a:t>
              </a:r>
              <a:endParaRPr lang="zh-CN" altLang="en-US" sz="800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22" name="文本框 21"/>
            <p:cNvSpPr txBox="1"/>
            <p:nvPr/>
          </p:nvSpPr>
          <p:spPr>
            <a:xfrm>
              <a:off x="3743" y="10254"/>
              <a:ext cx="935" cy="33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ctr"/>
              <a:r>
                <a:rPr lang="zh-CN" altLang="en-US" sz="800">
                  <a:latin typeface="微软雅黑" panose="020B0503020204020204" charset="-122"/>
                  <a:ea typeface="微软雅黑" panose="020B0503020204020204" charset="-122"/>
                </a:rPr>
                <a:t>零售</a:t>
              </a:r>
              <a:endParaRPr lang="zh-CN" altLang="en-US" sz="800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23" name="文本框 22"/>
            <p:cNvSpPr txBox="1"/>
            <p:nvPr/>
          </p:nvSpPr>
          <p:spPr>
            <a:xfrm>
              <a:off x="6357" y="10264"/>
              <a:ext cx="818" cy="33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ctr"/>
              <a:r>
                <a:rPr lang="zh-CN" altLang="en-US" sz="800">
                  <a:latin typeface="微软雅黑" panose="020B0503020204020204" charset="-122"/>
                  <a:ea typeface="微软雅黑" panose="020B0503020204020204" charset="-122"/>
                </a:rPr>
                <a:t>出入口</a:t>
              </a:r>
              <a:endParaRPr lang="zh-CN" altLang="en-US" sz="800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61" name="文本框 60"/>
            <p:cNvSpPr txBox="1"/>
            <p:nvPr/>
          </p:nvSpPr>
          <p:spPr>
            <a:xfrm>
              <a:off x="8904" y="10254"/>
              <a:ext cx="818" cy="33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ctr"/>
              <a:r>
                <a:rPr lang="zh-CN" altLang="en-US" sz="800">
                  <a:latin typeface="微软雅黑" panose="020B0503020204020204" charset="-122"/>
                  <a:ea typeface="微软雅黑" panose="020B0503020204020204" charset="-122"/>
                </a:rPr>
                <a:t>服务台</a:t>
              </a:r>
              <a:endParaRPr lang="zh-CN" altLang="en-US" sz="800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118" name="椭圆 117"/>
            <p:cNvSpPr/>
            <p:nvPr/>
          </p:nvSpPr>
          <p:spPr>
            <a:xfrm>
              <a:off x="2302" y="9738"/>
              <a:ext cx="405" cy="406"/>
            </a:xfrm>
            <a:prstGeom prst="ellipse">
              <a:avLst/>
            </a:prstGeom>
            <a:solidFill>
              <a:srgbClr val="DC643C"/>
            </a:solidFill>
            <a:ln>
              <a:noFill/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 sz="855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120" name="椭圆 119"/>
            <p:cNvSpPr/>
            <p:nvPr/>
          </p:nvSpPr>
          <p:spPr>
            <a:xfrm>
              <a:off x="3157" y="9738"/>
              <a:ext cx="405" cy="406"/>
            </a:xfrm>
            <a:prstGeom prst="ellipse">
              <a:avLst/>
            </a:prstGeom>
            <a:solidFill>
              <a:srgbClr val="E6AA8C"/>
            </a:solidFill>
            <a:ln>
              <a:noFill/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 sz="855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62" name="椭圆 61"/>
            <p:cNvSpPr/>
            <p:nvPr/>
          </p:nvSpPr>
          <p:spPr>
            <a:xfrm>
              <a:off x="4011" y="9738"/>
              <a:ext cx="405" cy="406"/>
            </a:xfrm>
            <a:prstGeom prst="ellipse">
              <a:avLst/>
            </a:prstGeom>
            <a:solidFill>
              <a:srgbClr val="1EA0AA"/>
            </a:solidFill>
            <a:ln>
              <a:noFill/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 sz="855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grpSp>
          <p:nvGrpSpPr>
            <p:cNvPr id="63" name="组合 62"/>
            <p:cNvGrpSpPr/>
            <p:nvPr/>
          </p:nvGrpSpPr>
          <p:grpSpPr>
            <a:xfrm rot="0">
              <a:off x="6562" y="9738"/>
              <a:ext cx="406" cy="406"/>
              <a:chOff x="1557" y="13204"/>
              <a:chExt cx="581" cy="581"/>
            </a:xfrm>
          </p:grpSpPr>
          <p:sp>
            <p:nvSpPr>
              <p:cNvPr id="119" name="椭圆 118"/>
              <p:cNvSpPr/>
              <p:nvPr/>
            </p:nvSpPr>
            <p:spPr>
              <a:xfrm>
                <a:off x="1557" y="13204"/>
                <a:ext cx="581" cy="581"/>
              </a:xfrm>
              <a:prstGeom prst="ellipse">
                <a:avLst/>
              </a:prstGeom>
              <a:solidFill>
                <a:srgbClr val="5A8C32"/>
              </a:solidFill>
              <a:ln>
                <a:noFill/>
              </a:ln>
            </p:spPr>
            <p:style>
              <a:lnRef idx="2">
                <a:schemeClr val="accent1">
                  <a:lumMod val="75000"/>
                </a:schemeClr>
              </a:lnRef>
              <a:fillRef idx="1">
                <a:schemeClr val="accent1"/>
              </a:fillRef>
              <a:effectRef idx="0">
                <a:srgbClr val="FFFFFF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 sz="855">
                  <a:latin typeface="微软雅黑" panose="020B0503020204020204" charset="-122"/>
                  <a:ea typeface="微软雅黑" panose="020B0503020204020204" charset="-122"/>
                </a:endParaRPr>
              </a:p>
            </p:txBody>
          </p:sp>
          <p:pic>
            <p:nvPicPr>
              <p:cNvPr id="64" name="图片 63" descr="出入口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1683" y="13305"/>
                <a:ext cx="394" cy="394"/>
              </a:xfrm>
              <a:prstGeom prst="rect">
                <a:avLst/>
              </a:prstGeom>
            </p:spPr>
          </p:pic>
        </p:grpSp>
        <p:grpSp>
          <p:nvGrpSpPr>
            <p:cNvPr id="135" name="组合 134"/>
            <p:cNvGrpSpPr/>
            <p:nvPr/>
          </p:nvGrpSpPr>
          <p:grpSpPr>
            <a:xfrm rot="0">
              <a:off x="9120" y="9738"/>
              <a:ext cx="405" cy="405"/>
              <a:chOff x="2959" y="13204"/>
              <a:chExt cx="580" cy="580"/>
            </a:xfrm>
          </p:grpSpPr>
          <p:sp>
            <p:nvSpPr>
              <p:cNvPr id="65" name="椭圆 64"/>
              <p:cNvSpPr/>
              <p:nvPr/>
            </p:nvSpPr>
            <p:spPr>
              <a:xfrm>
                <a:off x="2959" y="13204"/>
                <a:ext cx="581" cy="581"/>
              </a:xfrm>
              <a:prstGeom prst="ellipse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lumMod val="75000"/>
                </a:schemeClr>
              </a:lnRef>
              <a:fillRef idx="1">
                <a:schemeClr val="accent1"/>
              </a:fillRef>
              <a:effectRef idx="0">
                <a:srgbClr val="FFFFFF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 sz="855">
                  <a:latin typeface="微软雅黑" panose="020B0503020204020204" charset="-122"/>
                  <a:ea typeface="微软雅黑" panose="020B0503020204020204" charset="-122"/>
                </a:endParaRPr>
              </a:p>
            </p:txBody>
          </p:sp>
          <p:pic>
            <p:nvPicPr>
              <p:cNvPr id="66" name="图片 65" descr="咨询台"/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3014" y="13270"/>
                <a:ext cx="490" cy="490"/>
              </a:xfrm>
              <a:prstGeom prst="rect">
                <a:avLst/>
              </a:prstGeom>
            </p:spPr>
          </p:pic>
        </p:grpSp>
        <p:grpSp>
          <p:nvGrpSpPr>
            <p:cNvPr id="136" name="组合 135"/>
            <p:cNvGrpSpPr/>
            <p:nvPr/>
          </p:nvGrpSpPr>
          <p:grpSpPr>
            <a:xfrm rot="0">
              <a:off x="9959" y="9738"/>
              <a:ext cx="405" cy="405"/>
              <a:chOff x="8717" y="13204"/>
              <a:chExt cx="580" cy="580"/>
            </a:xfrm>
          </p:grpSpPr>
          <p:sp>
            <p:nvSpPr>
              <p:cNvPr id="67" name="椭圆 66"/>
              <p:cNvSpPr/>
              <p:nvPr/>
            </p:nvSpPr>
            <p:spPr>
              <a:xfrm>
                <a:off x="8717" y="13204"/>
                <a:ext cx="581" cy="581"/>
              </a:xfrm>
              <a:prstGeom prst="ellipse">
                <a:avLst/>
              </a:prstGeom>
              <a:solidFill>
                <a:srgbClr val="F0B900"/>
              </a:solidFill>
              <a:ln>
                <a:noFill/>
              </a:ln>
            </p:spPr>
            <p:style>
              <a:lnRef idx="2">
                <a:schemeClr val="accent1">
                  <a:lumMod val="75000"/>
                </a:schemeClr>
              </a:lnRef>
              <a:fillRef idx="1">
                <a:schemeClr val="accent1"/>
              </a:fillRef>
              <a:effectRef idx="0">
                <a:srgbClr val="FFFFFF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 sz="855">
                  <a:latin typeface="微软雅黑" panose="020B0503020204020204" charset="-122"/>
                  <a:ea typeface="微软雅黑" panose="020B0503020204020204" charset="-122"/>
                </a:endParaRPr>
              </a:p>
            </p:txBody>
          </p:sp>
          <p:pic>
            <p:nvPicPr>
              <p:cNvPr id="134" name="图片 133" descr="用餐"/>
              <p:cNvPicPr>
                <a:picLocks noChangeAspect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8809" y="13299"/>
                <a:ext cx="398" cy="398"/>
              </a:xfrm>
              <a:prstGeom prst="rect">
                <a:avLst/>
              </a:prstGeom>
            </p:spPr>
          </p:pic>
        </p:grpSp>
        <p:grpSp>
          <p:nvGrpSpPr>
            <p:cNvPr id="138" name="组合 137"/>
            <p:cNvGrpSpPr/>
            <p:nvPr/>
          </p:nvGrpSpPr>
          <p:grpSpPr>
            <a:xfrm rot="0">
              <a:off x="10814" y="9738"/>
              <a:ext cx="405" cy="405"/>
              <a:chOff x="10118" y="13204"/>
              <a:chExt cx="580" cy="580"/>
            </a:xfrm>
          </p:grpSpPr>
          <p:sp>
            <p:nvSpPr>
              <p:cNvPr id="68" name="椭圆 67"/>
              <p:cNvSpPr/>
              <p:nvPr/>
            </p:nvSpPr>
            <p:spPr>
              <a:xfrm>
                <a:off x="10118" y="13204"/>
                <a:ext cx="581" cy="581"/>
              </a:xfrm>
              <a:prstGeom prst="ellipse">
                <a:avLst/>
              </a:prstGeom>
              <a:solidFill>
                <a:srgbClr val="87D2E1"/>
              </a:solidFill>
              <a:ln>
                <a:noFill/>
              </a:ln>
            </p:spPr>
            <p:style>
              <a:lnRef idx="2">
                <a:schemeClr val="accent1">
                  <a:lumMod val="75000"/>
                </a:schemeClr>
              </a:lnRef>
              <a:fillRef idx="1">
                <a:schemeClr val="accent1"/>
              </a:fillRef>
              <a:effectRef idx="0">
                <a:srgbClr val="FFFFFF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 sz="855">
                  <a:latin typeface="微软雅黑" panose="020B0503020204020204" charset="-122"/>
                  <a:ea typeface="微软雅黑" panose="020B0503020204020204" charset="-122"/>
                </a:endParaRPr>
              </a:p>
            </p:txBody>
          </p:sp>
          <p:pic>
            <p:nvPicPr>
              <p:cNvPr id="137" name="图片 136" descr="卫生间"/>
              <p:cNvPicPr>
                <a:picLocks noChangeAspect="1"/>
              </p:cNvPicPr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10216" y="13304"/>
                <a:ext cx="393" cy="393"/>
              </a:xfrm>
              <a:prstGeom prst="rect">
                <a:avLst/>
              </a:prstGeom>
            </p:spPr>
          </p:pic>
        </p:grpSp>
        <p:grpSp>
          <p:nvGrpSpPr>
            <p:cNvPr id="140" name="组合 139"/>
            <p:cNvGrpSpPr/>
            <p:nvPr/>
          </p:nvGrpSpPr>
          <p:grpSpPr>
            <a:xfrm rot="0">
              <a:off x="11659" y="9738"/>
              <a:ext cx="405" cy="405"/>
              <a:chOff x="11590" y="13204"/>
              <a:chExt cx="580" cy="580"/>
            </a:xfrm>
          </p:grpSpPr>
          <p:sp>
            <p:nvSpPr>
              <p:cNvPr id="75" name="椭圆 74"/>
              <p:cNvSpPr/>
              <p:nvPr/>
            </p:nvSpPr>
            <p:spPr>
              <a:xfrm>
                <a:off x="11590" y="13204"/>
                <a:ext cx="581" cy="581"/>
              </a:xfrm>
              <a:prstGeom prst="ellipse">
                <a:avLst/>
              </a:prstGeom>
              <a:solidFill>
                <a:srgbClr val="87D2E1"/>
              </a:solidFill>
              <a:ln>
                <a:noFill/>
              </a:ln>
            </p:spPr>
            <p:style>
              <a:lnRef idx="2">
                <a:schemeClr val="accent1">
                  <a:lumMod val="75000"/>
                </a:schemeClr>
              </a:lnRef>
              <a:fillRef idx="1">
                <a:schemeClr val="accent1"/>
              </a:fillRef>
              <a:effectRef idx="0">
                <a:srgbClr val="FFFFFF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 sz="855">
                  <a:latin typeface="微软雅黑" panose="020B0503020204020204" charset="-122"/>
                  <a:ea typeface="微软雅黑" panose="020B0503020204020204" charset="-122"/>
                </a:endParaRPr>
              </a:p>
            </p:txBody>
          </p:sp>
          <p:pic>
            <p:nvPicPr>
              <p:cNvPr id="139" name="图片 138" descr="残疾人"/>
              <p:cNvPicPr>
                <a:picLocks noChangeAspect="1"/>
              </p:cNvPicPr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11668" y="13270"/>
                <a:ext cx="413" cy="413"/>
              </a:xfrm>
              <a:prstGeom prst="rect">
                <a:avLst/>
              </a:prstGeom>
            </p:spPr>
          </p:pic>
        </p:grpSp>
        <p:grpSp>
          <p:nvGrpSpPr>
            <p:cNvPr id="142" name="组合 141"/>
            <p:cNvGrpSpPr/>
            <p:nvPr/>
          </p:nvGrpSpPr>
          <p:grpSpPr>
            <a:xfrm rot="0">
              <a:off x="12510" y="9738"/>
              <a:ext cx="405" cy="405"/>
              <a:chOff x="12989" y="13204"/>
              <a:chExt cx="580" cy="580"/>
            </a:xfrm>
          </p:grpSpPr>
          <p:sp>
            <p:nvSpPr>
              <p:cNvPr id="125" name="椭圆 124"/>
              <p:cNvSpPr/>
              <p:nvPr/>
            </p:nvSpPr>
            <p:spPr>
              <a:xfrm>
                <a:off x="12989" y="13204"/>
                <a:ext cx="581" cy="581"/>
              </a:xfrm>
              <a:prstGeom prst="ellipse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lumMod val="75000"/>
                </a:schemeClr>
              </a:lnRef>
              <a:fillRef idx="1">
                <a:schemeClr val="accent1"/>
              </a:fillRef>
              <a:effectRef idx="0">
                <a:srgbClr val="FFFFFF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 sz="855">
                  <a:latin typeface="微软雅黑" panose="020B0503020204020204" charset="-122"/>
                  <a:ea typeface="微软雅黑" panose="020B0503020204020204" charset="-122"/>
                </a:endParaRPr>
              </a:p>
            </p:txBody>
          </p:sp>
          <p:pic>
            <p:nvPicPr>
              <p:cNvPr id="141" name="图片 140" descr="母婴室"/>
              <p:cNvPicPr>
                <a:picLocks noChangeAspect="1"/>
              </p:cNvPicPr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13054" y="13268"/>
                <a:ext cx="447" cy="447"/>
              </a:xfrm>
              <a:prstGeom prst="rect">
                <a:avLst/>
              </a:prstGeom>
            </p:spPr>
          </p:pic>
        </p:grpSp>
        <p:grpSp>
          <p:nvGrpSpPr>
            <p:cNvPr id="144" name="组合 143"/>
            <p:cNvGrpSpPr/>
            <p:nvPr/>
          </p:nvGrpSpPr>
          <p:grpSpPr>
            <a:xfrm rot="0">
              <a:off x="13355" y="9738"/>
              <a:ext cx="405" cy="405"/>
              <a:chOff x="14404" y="13204"/>
              <a:chExt cx="580" cy="580"/>
            </a:xfrm>
          </p:grpSpPr>
          <p:sp>
            <p:nvSpPr>
              <p:cNvPr id="76" name="椭圆 75"/>
              <p:cNvSpPr/>
              <p:nvPr/>
            </p:nvSpPr>
            <p:spPr>
              <a:xfrm>
                <a:off x="14404" y="13204"/>
                <a:ext cx="581" cy="581"/>
              </a:xfrm>
              <a:prstGeom prst="ellipse">
                <a:avLst/>
              </a:prstGeom>
              <a:solidFill>
                <a:srgbClr val="87D2E1"/>
              </a:solidFill>
              <a:ln>
                <a:noFill/>
              </a:ln>
            </p:spPr>
            <p:style>
              <a:lnRef idx="2">
                <a:schemeClr val="accent1">
                  <a:lumMod val="75000"/>
                </a:schemeClr>
              </a:lnRef>
              <a:fillRef idx="1">
                <a:schemeClr val="accent1"/>
              </a:fillRef>
              <a:effectRef idx="0">
                <a:srgbClr val="FFFFFF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 sz="855">
                  <a:latin typeface="微软雅黑" panose="020B0503020204020204" charset="-122"/>
                  <a:ea typeface="微软雅黑" panose="020B0503020204020204" charset="-122"/>
                </a:endParaRPr>
              </a:p>
            </p:txBody>
          </p:sp>
          <p:pic>
            <p:nvPicPr>
              <p:cNvPr id="143" name="图片 142" descr="热水"/>
              <p:cNvPicPr>
                <a:picLocks noChangeAspect="1"/>
              </p:cNvPicPr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14517" y="13290"/>
                <a:ext cx="393" cy="393"/>
              </a:xfrm>
              <a:prstGeom prst="rect">
                <a:avLst/>
              </a:prstGeom>
            </p:spPr>
          </p:pic>
        </p:grpSp>
        <p:grpSp>
          <p:nvGrpSpPr>
            <p:cNvPr id="150" name="组合 149"/>
            <p:cNvGrpSpPr/>
            <p:nvPr/>
          </p:nvGrpSpPr>
          <p:grpSpPr>
            <a:xfrm rot="0">
              <a:off x="16764" y="9737"/>
              <a:ext cx="405" cy="405"/>
              <a:chOff x="18637" y="13204"/>
              <a:chExt cx="580" cy="580"/>
            </a:xfrm>
          </p:grpSpPr>
          <p:sp>
            <p:nvSpPr>
              <p:cNvPr id="77" name="椭圆 76"/>
              <p:cNvSpPr/>
              <p:nvPr/>
            </p:nvSpPr>
            <p:spPr>
              <a:xfrm>
                <a:off x="18637" y="13204"/>
                <a:ext cx="581" cy="581"/>
              </a:xfrm>
              <a:prstGeom prst="ellipse">
                <a:avLst/>
              </a:prstGeom>
              <a:solidFill>
                <a:srgbClr val="808080"/>
              </a:solidFill>
              <a:ln>
                <a:noFill/>
              </a:ln>
            </p:spPr>
            <p:style>
              <a:lnRef idx="2">
                <a:schemeClr val="accent1">
                  <a:lumMod val="75000"/>
                </a:schemeClr>
              </a:lnRef>
              <a:fillRef idx="1">
                <a:schemeClr val="accent1"/>
              </a:fillRef>
              <a:effectRef idx="0">
                <a:srgbClr val="FFFFFF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 sz="855">
                  <a:latin typeface="微软雅黑" panose="020B0503020204020204" charset="-122"/>
                  <a:ea typeface="微软雅黑" panose="020B0503020204020204" charset="-122"/>
                </a:endParaRPr>
              </a:p>
            </p:txBody>
          </p:sp>
          <p:pic>
            <p:nvPicPr>
              <p:cNvPr id="149" name="图片 148" descr="管理用房"/>
              <p:cNvPicPr>
                <a:picLocks noChangeAspect="1"/>
              </p:cNvPicPr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18655" y="13222"/>
                <a:ext cx="536" cy="536"/>
              </a:xfrm>
              <a:prstGeom prst="rect">
                <a:avLst/>
              </a:prstGeom>
            </p:spPr>
          </p:pic>
        </p:grpSp>
        <p:sp>
          <p:nvSpPr>
            <p:cNvPr id="78" name="文本框 77"/>
            <p:cNvSpPr txBox="1"/>
            <p:nvPr/>
          </p:nvSpPr>
          <p:spPr>
            <a:xfrm>
              <a:off x="7205" y="10264"/>
              <a:ext cx="818" cy="33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ctr"/>
              <a:r>
                <a:rPr lang="zh-CN" altLang="en-US" sz="800">
                  <a:latin typeface="微软雅黑" panose="020B0503020204020204" charset="-122"/>
                  <a:ea typeface="微软雅黑" panose="020B0503020204020204" charset="-122"/>
                </a:rPr>
                <a:t>楼梯</a:t>
              </a:r>
              <a:endParaRPr lang="zh-CN" altLang="en-US" sz="800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79" name="文本框 78"/>
            <p:cNvSpPr txBox="1"/>
            <p:nvPr/>
          </p:nvSpPr>
          <p:spPr>
            <a:xfrm>
              <a:off x="8066" y="10254"/>
              <a:ext cx="818" cy="33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ctr"/>
              <a:r>
                <a:rPr lang="zh-CN" altLang="en-US" sz="800">
                  <a:latin typeface="微软雅黑" panose="020B0503020204020204" charset="-122"/>
                  <a:ea typeface="微软雅黑" panose="020B0503020204020204" charset="-122"/>
                </a:rPr>
                <a:t>扶梯</a:t>
              </a:r>
              <a:endParaRPr lang="zh-CN" altLang="en-US" sz="800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80" name="文本框 79"/>
            <p:cNvSpPr txBox="1"/>
            <p:nvPr/>
          </p:nvSpPr>
          <p:spPr>
            <a:xfrm>
              <a:off x="17378" y="10254"/>
              <a:ext cx="873" cy="33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ctr"/>
              <a:r>
                <a:rPr lang="zh-CN" altLang="en-US" sz="800">
                  <a:latin typeface="微软雅黑" panose="020B0503020204020204" charset="-122"/>
                  <a:ea typeface="微软雅黑" panose="020B0503020204020204" charset="-122"/>
                </a:rPr>
                <a:t>电梯</a:t>
              </a:r>
              <a:endParaRPr lang="zh-CN" altLang="en-US" sz="800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grpSp>
          <p:nvGrpSpPr>
            <p:cNvPr id="207" name="组合 206"/>
            <p:cNvGrpSpPr/>
            <p:nvPr/>
          </p:nvGrpSpPr>
          <p:grpSpPr>
            <a:xfrm rot="0">
              <a:off x="7427" y="9743"/>
              <a:ext cx="393" cy="393"/>
              <a:chOff x="8250" y="5209"/>
              <a:chExt cx="254" cy="254"/>
            </a:xfrm>
          </p:grpSpPr>
          <p:sp>
            <p:nvSpPr>
              <p:cNvPr id="208" name="椭圆 207"/>
              <p:cNvSpPr/>
              <p:nvPr/>
            </p:nvSpPr>
            <p:spPr>
              <a:xfrm>
                <a:off x="8250" y="5209"/>
                <a:ext cx="254" cy="254"/>
              </a:xfrm>
              <a:prstGeom prst="ellipse">
                <a:avLst/>
              </a:prstGeom>
              <a:solidFill>
                <a:srgbClr val="5A8C32"/>
              </a:solidFill>
              <a:ln>
                <a:noFill/>
              </a:ln>
            </p:spPr>
            <p:style>
              <a:lnRef idx="2">
                <a:schemeClr val="accent1">
                  <a:lumMod val="75000"/>
                </a:schemeClr>
              </a:lnRef>
              <a:fillRef idx="1">
                <a:schemeClr val="accent1"/>
              </a:fillRef>
              <a:effectRef idx="0">
                <a:srgbClr val="FFFFFF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 sz="920">
                  <a:solidFill>
                    <a:schemeClr val="tx1"/>
                  </a:solidFill>
                </a:endParaRPr>
              </a:p>
            </p:txBody>
          </p:sp>
          <p:pic>
            <p:nvPicPr>
              <p:cNvPr id="209" name="图片 208" descr="楼梯"/>
              <p:cNvPicPr>
                <a:picLocks noChangeAspect="1"/>
              </p:cNvPicPr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8287" y="5246"/>
                <a:ext cx="180" cy="180"/>
              </a:xfrm>
              <a:prstGeom prst="rect">
                <a:avLst/>
              </a:prstGeom>
            </p:spPr>
          </p:pic>
        </p:grpSp>
        <p:grpSp>
          <p:nvGrpSpPr>
            <p:cNvPr id="81" name="组合 80"/>
            <p:cNvGrpSpPr/>
            <p:nvPr/>
          </p:nvGrpSpPr>
          <p:grpSpPr>
            <a:xfrm rot="0">
              <a:off x="8272" y="9734"/>
              <a:ext cx="405" cy="405"/>
              <a:chOff x="6967" y="12270"/>
              <a:chExt cx="520" cy="520"/>
            </a:xfrm>
          </p:grpSpPr>
          <p:sp>
            <p:nvSpPr>
              <p:cNvPr id="91" name="椭圆 90"/>
              <p:cNvSpPr/>
              <p:nvPr/>
            </p:nvSpPr>
            <p:spPr>
              <a:xfrm>
                <a:off x="6967" y="12270"/>
                <a:ext cx="520" cy="521"/>
              </a:xfrm>
              <a:prstGeom prst="ellipse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lumMod val="75000"/>
                </a:schemeClr>
              </a:lnRef>
              <a:fillRef idx="1">
                <a:schemeClr val="accent1"/>
              </a:fillRef>
              <a:effectRef idx="0">
                <a:srgbClr val="FFFFFF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 sz="855">
                  <a:latin typeface="微软雅黑" panose="020B0503020204020204" charset="-122"/>
                  <a:ea typeface="微软雅黑" panose="020B0503020204020204" charset="-122"/>
                </a:endParaRPr>
              </a:p>
            </p:txBody>
          </p:sp>
          <p:pic>
            <p:nvPicPr>
              <p:cNvPr id="92" name="图片 91" descr="扶梯"/>
              <p:cNvPicPr>
                <a:picLocks noChangeAspect="1"/>
              </p:cNvPicPr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7067" y="12363"/>
                <a:ext cx="353" cy="353"/>
              </a:xfrm>
              <a:prstGeom prst="rect">
                <a:avLst/>
              </a:prstGeom>
            </p:spPr>
          </p:pic>
        </p:grpSp>
        <p:grpSp>
          <p:nvGrpSpPr>
            <p:cNvPr id="114" name="组合 113"/>
            <p:cNvGrpSpPr/>
            <p:nvPr/>
          </p:nvGrpSpPr>
          <p:grpSpPr>
            <a:xfrm rot="0">
              <a:off x="17611" y="9722"/>
              <a:ext cx="405" cy="405"/>
              <a:chOff x="18313" y="12274"/>
              <a:chExt cx="520" cy="520"/>
            </a:xfrm>
          </p:grpSpPr>
          <p:sp>
            <p:nvSpPr>
              <p:cNvPr id="145" name="椭圆 144"/>
              <p:cNvSpPr/>
              <p:nvPr/>
            </p:nvSpPr>
            <p:spPr>
              <a:xfrm>
                <a:off x="18313" y="12274"/>
                <a:ext cx="520" cy="521"/>
              </a:xfrm>
              <a:prstGeom prst="ellipse">
                <a:avLst/>
              </a:prstGeom>
              <a:solidFill>
                <a:srgbClr val="808080"/>
              </a:solidFill>
              <a:ln>
                <a:noFill/>
              </a:ln>
            </p:spPr>
            <p:style>
              <a:lnRef idx="2">
                <a:schemeClr val="accent1">
                  <a:lumMod val="75000"/>
                </a:schemeClr>
              </a:lnRef>
              <a:fillRef idx="1">
                <a:schemeClr val="accent1"/>
              </a:fillRef>
              <a:effectRef idx="0">
                <a:srgbClr val="FFFFFF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 sz="855">
                  <a:latin typeface="微软雅黑" panose="020B0503020204020204" charset="-122"/>
                  <a:ea typeface="微软雅黑" panose="020B0503020204020204" charset="-122"/>
                </a:endParaRPr>
              </a:p>
            </p:txBody>
          </p:sp>
          <p:pic>
            <p:nvPicPr>
              <p:cNvPr id="146" name="图片 145" descr="电梯-01"/>
              <p:cNvPicPr>
                <a:picLocks noChangeAspect="1"/>
              </p:cNvPicPr>
              <p:nvPr/>
            </p:nvPicPr>
            <p:blipFill>
              <a:blip r:embed="rId12"/>
              <a:stretch>
                <a:fillRect/>
              </a:stretch>
            </p:blipFill>
            <p:spPr>
              <a:xfrm>
                <a:off x="18394" y="12352"/>
                <a:ext cx="360" cy="360"/>
              </a:xfrm>
              <a:prstGeom prst="rect">
                <a:avLst/>
              </a:prstGeom>
            </p:spPr>
          </p:pic>
        </p:grpSp>
        <p:sp>
          <p:nvSpPr>
            <p:cNvPr id="147" name="文本框 146"/>
            <p:cNvSpPr txBox="1"/>
            <p:nvPr/>
          </p:nvSpPr>
          <p:spPr>
            <a:xfrm>
              <a:off x="4592" y="10254"/>
              <a:ext cx="935" cy="33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ctr"/>
              <a:r>
                <a:rPr lang="zh-CN" altLang="en-US" sz="800">
                  <a:latin typeface="微软雅黑" panose="020B0503020204020204" charset="-122"/>
                  <a:ea typeface="微软雅黑" panose="020B0503020204020204" charset="-122"/>
                </a:rPr>
                <a:t>休闲区</a:t>
              </a:r>
              <a:endParaRPr lang="zh-CN" altLang="en-US" sz="800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148" name="椭圆 147"/>
            <p:cNvSpPr/>
            <p:nvPr/>
          </p:nvSpPr>
          <p:spPr>
            <a:xfrm>
              <a:off x="4860" y="9738"/>
              <a:ext cx="405" cy="406"/>
            </a:xfrm>
            <a:prstGeom prst="ellipse">
              <a:avLst/>
            </a:prstGeom>
            <a:solidFill>
              <a:srgbClr val="FFF0C8"/>
            </a:solidFill>
            <a:ln>
              <a:noFill/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 sz="855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164" name="文本框 163"/>
            <p:cNvSpPr txBox="1"/>
            <p:nvPr/>
          </p:nvSpPr>
          <p:spPr>
            <a:xfrm>
              <a:off x="5377" y="10264"/>
              <a:ext cx="1069" cy="33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ctr"/>
              <a:r>
                <a:rPr lang="zh-CN" altLang="en-US" sz="800">
                  <a:latin typeface="微软雅黑" panose="020B0503020204020204" charset="-122"/>
                  <a:ea typeface="微软雅黑" panose="020B0503020204020204" charset="-122"/>
                </a:rPr>
                <a:t>垂直交通</a:t>
              </a:r>
              <a:endParaRPr lang="zh-CN" altLang="en-US" sz="800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165" name="椭圆 164"/>
            <p:cNvSpPr/>
            <p:nvPr/>
          </p:nvSpPr>
          <p:spPr>
            <a:xfrm>
              <a:off x="5709" y="9750"/>
              <a:ext cx="405" cy="406"/>
            </a:xfrm>
            <a:prstGeom prst="ellipse">
              <a:avLst/>
            </a:prstGeom>
            <a:solidFill>
              <a:srgbClr val="DCE1F0"/>
            </a:solidFill>
            <a:ln>
              <a:noFill/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 sz="855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32" name="文本框 31"/>
            <p:cNvSpPr txBox="1"/>
            <p:nvPr/>
          </p:nvSpPr>
          <p:spPr>
            <a:xfrm>
              <a:off x="13733" y="10266"/>
              <a:ext cx="1382" cy="33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ctr"/>
              <a:r>
                <a:rPr lang="zh-CN" altLang="en-US" sz="800">
                  <a:latin typeface="微软雅黑" panose="020B0503020204020204" charset="-122"/>
                  <a:ea typeface="微软雅黑" panose="020B0503020204020204" charset="-122"/>
                </a:rPr>
                <a:t>司乘休息室</a:t>
              </a:r>
              <a:endParaRPr lang="zh-CN" altLang="en-US" sz="800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grpSp>
          <p:nvGrpSpPr>
            <p:cNvPr id="73" name="组合 72"/>
            <p:cNvGrpSpPr/>
            <p:nvPr/>
          </p:nvGrpSpPr>
          <p:grpSpPr>
            <a:xfrm rot="0">
              <a:off x="14209" y="9726"/>
              <a:ext cx="407" cy="407"/>
              <a:chOff x="17232" y="13204"/>
              <a:chExt cx="580" cy="580"/>
            </a:xfrm>
          </p:grpSpPr>
          <p:sp>
            <p:nvSpPr>
              <p:cNvPr id="74" name="椭圆 73"/>
              <p:cNvSpPr/>
              <p:nvPr/>
            </p:nvSpPr>
            <p:spPr>
              <a:xfrm>
                <a:off x="17232" y="13204"/>
                <a:ext cx="581" cy="581"/>
              </a:xfrm>
              <a:prstGeom prst="ellipse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lumMod val="75000"/>
                </a:schemeClr>
              </a:lnRef>
              <a:fillRef idx="1">
                <a:schemeClr val="accent1"/>
              </a:fillRef>
              <a:effectRef idx="0">
                <a:srgbClr val="FFFFFF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 sz="1000">
                  <a:latin typeface="微软雅黑" panose="020B0503020204020204" charset="-122"/>
                  <a:ea typeface="微软雅黑" panose="020B0503020204020204" charset="-122"/>
                </a:endParaRPr>
              </a:p>
            </p:txBody>
          </p:sp>
          <p:pic>
            <p:nvPicPr>
              <p:cNvPr id="8" name="图片 7" descr="司乘休息"/>
              <p:cNvPicPr>
                <a:picLocks noChangeAspect="1"/>
              </p:cNvPicPr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17332" y="13304"/>
                <a:ext cx="380" cy="380"/>
              </a:xfrm>
              <a:prstGeom prst="rect">
                <a:avLst/>
              </a:prstGeom>
            </p:spPr>
          </p:pic>
        </p:grpSp>
        <p:sp>
          <p:nvSpPr>
            <p:cNvPr id="34" name="文本框 33"/>
            <p:cNvSpPr txBox="1"/>
            <p:nvPr/>
          </p:nvSpPr>
          <p:spPr>
            <a:xfrm>
              <a:off x="14832" y="10264"/>
              <a:ext cx="875" cy="33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ctr"/>
              <a:r>
                <a:rPr lang="zh-CN" altLang="en-US" sz="800">
                  <a:latin typeface="微软雅黑" panose="020B0503020204020204" charset="-122"/>
                  <a:ea typeface="微软雅黑" panose="020B0503020204020204" charset="-122"/>
                </a:rPr>
                <a:t>淋浴间</a:t>
              </a:r>
              <a:endParaRPr lang="zh-CN" altLang="en-US" sz="800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grpSp>
          <p:nvGrpSpPr>
            <p:cNvPr id="70" name="组合 69"/>
            <p:cNvGrpSpPr/>
            <p:nvPr/>
          </p:nvGrpSpPr>
          <p:grpSpPr>
            <a:xfrm rot="0">
              <a:off x="15064" y="9726"/>
              <a:ext cx="409" cy="409"/>
              <a:chOff x="15760" y="13204"/>
              <a:chExt cx="580" cy="580"/>
            </a:xfrm>
          </p:grpSpPr>
          <p:sp>
            <p:nvSpPr>
              <p:cNvPr id="71" name="椭圆 70"/>
              <p:cNvSpPr/>
              <p:nvPr/>
            </p:nvSpPr>
            <p:spPr>
              <a:xfrm>
                <a:off x="15760" y="13204"/>
                <a:ext cx="581" cy="581"/>
              </a:xfrm>
              <a:prstGeom prst="ellipse">
                <a:avLst/>
              </a:prstGeom>
              <a:solidFill>
                <a:srgbClr val="87D2E1"/>
              </a:solidFill>
              <a:ln>
                <a:noFill/>
              </a:ln>
            </p:spPr>
            <p:style>
              <a:lnRef idx="2">
                <a:schemeClr val="accent1">
                  <a:lumMod val="75000"/>
                </a:schemeClr>
              </a:lnRef>
              <a:fillRef idx="1">
                <a:schemeClr val="accent1"/>
              </a:fillRef>
              <a:effectRef idx="0">
                <a:srgbClr val="FFFFFF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 sz="1000">
                  <a:latin typeface="微软雅黑" panose="020B0503020204020204" charset="-122"/>
                  <a:ea typeface="微软雅黑" panose="020B0503020204020204" charset="-122"/>
                </a:endParaRPr>
              </a:p>
            </p:txBody>
          </p:sp>
          <p:pic>
            <p:nvPicPr>
              <p:cNvPr id="72" name="图片 71" descr="淋浴"/>
              <p:cNvPicPr>
                <a:picLocks noChangeAspect="1"/>
              </p:cNvPicPr>
              <p:nvPr/>
            </p:nvPicPr>
            <p:blipFill>
              <a:blip r:embed="rId14"/>
              <a:stretch>
                <a:fillRect/>
              </a:stretch>
            </p:blipFill>
            <p:spPr>
              <a:xfrm>
                <a:off x="15790" y="13255"/>
                <a:ext cx="484" cy="484"/>
              </a:xfrm>
              <a:prstGeom prst="rect">
                <a:avLst/>
              </a:prstGeom>
            </p:spPr>
          </p:pic>
        </p:grpSp>
        <p:sp>
          <p:nvSpPr>
            <p:cNvPr id="228" name="文本框 227"/>
            <p:cNvSpPr txBox="1"/>
            <p:nvPr/>
          </p:nvSpPr>
          <p:spPr>
            <a:xfrm>
              <a:off x="15679" y="10263"/>
              <a:ext cx="875" cy="33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ctr"/>
              <a:r>
                <a:rPr lang="zh-CN" altLang="en-US" sz="800">
                  <a:latin typeface="微软雅黑" panose="020B0503020204020204" charset="-122"/>
                  <a:ea typeface="微软雅黑" panose="020B0503020204020204" charset="-122"/>
                </a:rPr>
                <a:t>洗衣区</a:t>
              </a:r>
              <a:endParaRPr lang="zh-CN" altLang="en-US" sz="800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grpSp>
          <p:nvGrpSpPr>
            <p:cNvPr id="230" name="组合 229"/>
            <p:cNvGrpSpPr/>
            <p:nvPr/>
          </p:nvGrpSpPr>
          <p:grpSpPr>
            <a:xfrm>
              <a:off x="15911" y="9725"/>
              <a:ext cx="410" cy="410"/>
              <a:chOff x="16199" y="9725"/>
              <a:chExt cx="410" cy="410"/>
            </a:xfrm>
          </p:grpSpPr>
          <p:sp>
            <p:nvSpPr>
              <p:cNvPr id="226" name="椭圆 225"/>
              <p:cNvSpPr/>
              <p:nvPr/>
            </p:nvSpPr>
            <p:spPr>
              <a:xfrm>
                <a:off x="16199" y="9725"/>
                <a:ext cx="410" cy="410"/>
              </a:xfrm>
              <a:prstGeom prst="ellipse">
                <a:avLst/>
              </a:prstGeom>
              <a:solidFill>
                <a:srgbClr val="87D2E1"/>
              </a:solidFill>
              <a:ln>
                <a:noFill/>
              </a:ln>
            </p:spPr>
            <p:style>
              <a:lnRef idx="2">
                <a:schemeClr val="accent1">
                  <a:lumMod val="75000"/>
                </a:schemeClr>
              </a:lnRef>
              <a:fillRef idx="1">
                <a:schemeClr val="accent1"/>
              </a:fillRef>
              <a:effectRef idx="0">
                <a:srgbClr val="FFFFFF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 sz="1000">
                  <a:latin typeface="微软雅黑" panose="020B0503020204020204" charset="-122"/>
                  <a:ea typeface="微软雅黑" panose="020B0503020204020204" charset="-122"/>
                </a:endParaRPr>
              </a:p>
            </p:txBody>
          </p:sp>
          <p:pic>
            <p:nvPicPr>
              <p:cNvPr id="229" name="图片 228" descr="洗衣机"/>
              <p:cNvPicPr>
                <a:picLocks noChangeAspect="1"/>
              </p:cNvPicPr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16265" y="9800"/>
                <a:ext cx="284" cy="284"/>
              </a:xfrm>
              <a:prstGeom prst="rect">
                <a:avLst/>
              </a:prstGeom>
            </p:spPr>
          </p:pic>
        </p:grpSp>
      </p:grpSp>
      <p:pic>
        <p:nvPicPr>
          <p:cNvPr id="7" name="图片 2" descr="图片 3"/>
          <p:cNvPicPr>
            <a:picLocks noChangeAspect="1"/>
          </p:cNvPicPr>
          <p:nvPr userDrawn="1">
            <p:custDataLst>
              <p:tags r:id="rId16"/>
            </p:custDataLst>
          </p:nvPr>
        </p:nvPicPr>
        <p:blipFill>
          <a:blip r:embed="rId17"/>
          <a:stretch>
            <a:fillRect/>
          </a:stretch>
        </p:blipFill>
        <p:spPr>
          <a:xfrm>
            <a:off x="10033600" y="0"/>
            <a:ext cx="2157730" cy="457200"/>
          </a:xfrm>
          <a:prstGeom prst="rect">
            <a:avLst/>
          </a:prstGeom>
        </p:spPr>
      </p:pic>
      <p:sp>
        <p:nvSpPr>
          <p:cNvPr id="9" name="矩形 8"/>
          <p:cNvSpPr/>
          <p:nvPr/>
        </p:nvSpPr>
        <p:spPr>
          <a:xfrm>
            <a:off x="3675380" y="1419860"/>
            <a:ext cx="3322320" cy="1376045"/>
          </a:xfrm>
          <a:prstGeom prst="rect">
            <a:avLst/>
          </a:prstGeom>
          <a:solidFill>
            <a:srgbClr val="DCD7CD">
              <a:alpha val="90000"/>
            </a:srgbClr>
          </a:solidFill>
          <a:ln w="25400">
            <a:solidFill>
              <a:schemeClr val="bg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 sz="1000" b="1">
                <a:solidFill>
                  <a:schemeClr val="tx1"/>
                </a:solidFill>
              </a:rPr>
              <a:t>卫生间</a:t>
            </a:r>
            <a:endParaRPr lang="zh-CN" altLang="en-US" sz="1000" b="1">
              <a:solidFill>
                <a:schemeClr val="tx1"/>
              </a:solidFill>
            </a:endParaRPr>
          </a:p>
        </p:txBody>
      </p:sp>
      <p:grpSp>
        <p:nvGrpSpPr>
          <p:cNvPr id="14" name="组合 13"/>
          <p:cNvGrpSpPr>
            <a:grpSpLocks noChangeAspect="1"/>
          </p:cNvGrpSpPr>
          <p:nvPr/>
        </p:nvGrpSpPr>
        <p:grpSpPr>
          <a:xfrm>
            <a:off x="5209540" y="2250440"/>
            <a:ext cx="226873" cy="226873"/>
            <a:chOff x="11014" y="8954"/>
            <a:chExt cx="406" cy="406"/>
          </a:xfrm>
        </p:grpSpPr>
        <p:sp>
          <p:nvSpPr>
            <p:cNvPr id="12" name="椭圆 11"/>
            <p:cNvSpPr/>
            <p:nvPr/>
          </p:nvSpPr>
          <p:spPr>
            <a:xfrm>
              <a:off x="11014" y="8954"/>
              <a:ext cx="406" cy="406"/>
            </a:xfrm>
            <a:prstGeom prst="ellipse">
              <a:avLst/>
            </a:prstGeom>
            <a:solidFill>
              <a:srgbClr val="87D2E1"/>
            </a:solidFill>
            <a:ln>
              <a:noFill/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 sz="855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pic>
          <p:nvPicPr>
            <p:cNvPr id="13" name="图片 12" descr="卫生间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11082" y="9024"/>
              <a:ext cx="274" cy="274"/>
            </a:xfrm>
            <a:prstGeom prst="rect">
              <a:avLst/>
            </a:prstGeom>
          </p:spPr>
        </p:pic>
      </p:grpSp>
      <p:sp>
        <p:nvSpPr>
          <p:cNvPr id="15" name="矩形 14"/>
          <p:cNvSpPr/>
          <p:nvPr/>
        </p:nvSpPr>
        <p:spPr>
          <a:xfrm>
            <a:off x="6153150" y="2420620"/>
            <a:ext cx="438150" cy="375285"/>
          </a:xfrm>
          <a:prstGeom prst="rect">
            <a:avLst/>
          </a:prstGeom>
          <a:noFill/>
          <a:ln w="25400">
            <a:solidFill>
              <a:schemeClr val="bg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24" name="矩形 23"/>
          <p:cNvSpPr/>
          <p:nvPr/>
        </p:nvSpPr>
        <p:spPr>
          <a:xfrm>
            <a:off x="4077970" y="2418080"/>
            <a:ext cx="438150" cy="375285"/>
          </a:xfrm>
          <a:prstGeom prst="rect">
            <a:avLst/>
          </a:prstGeom>
          <a:noFill/>
          <a:ln w="25400">
            <a:solidFill>
              <a:schemeClr val="bg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grpSp>
        <p:nvGrpSpPr>
          <p:cNvPr id="27" name="组合 26"/>
          <p:cNvGrpSpPr>
            <a:grpSpLocks noChangeAspect="1"/>
          </p:cNvGrpSpPr>
          <p:nvPr/>
        </p:nvGrpSpPr>
        <p:grpSpPr>
          <a:xfrm>
            <a:off x="6298565" y="2529205"/>
            <a:ext cx="156210" cy="156210"/>
            <a:chOff x="15264" y="9926"/>
            <a:chExt cx="410" cy="410"/>
          </a:xfrm>
        </p:grpSpPr>
        <p:sp>
          <p:nvSpPr>
            <p:cNvPr id="25" name="椭圆 24"/>
            <p:cNvSpPr/>
            <p:nvPr/>
          </p:nvSpPr>
          <p:spPr>
            <a:xfrm>
              <a:off x="15264" y="9926"/>
              <a:ext cx="410" cy="410"/>
            </a:xfrm>
            <a:prstGeom prst="ellipse">
              <a:avLst/>
            </a:prstGeom>
            <a:solidFill>
              <a:srgbClr val="87D2E1"/>
            </a:solidFill>
            <a:ln>
              <a:noFill/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 sz="1000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pic>
          <p:nvPicPr>
            <p:cNvPr id="26" name="图片 25" descr="淋浴"/>
            <p:cNvPicPr>
              <a:picLocks noChangeAspect="1"/>
            </p:cNvPicPr>
            <p:nvPr/>
          </p:nvPicPr>
          <p:blipFill>
            <a:blip r:embed="rId14"/>
            <a:stretch>
              <a:fillRect/>
            </a:stretch>
          </p:blipFill>
          <p:spPr>
            <a:xfrm>
              <a:off x="15285" y="9962"/>
              <a:ext cx="341" cy="341"/>
            </a:xfrm>
            <a:prstGeom prst="rect">
              <a:avLst/>
            </a:prstGeom>
          </p:spPr>
        </p:pic>
      </p:grpSp>
      <p:grpSp>
        <p:nvGrpSpPr>
          <p:cNvPr id="28" name="组合 27"/>
          <p:cNvGrpSpPr>
            <a:grpSpLocks noChangeAspect="1"/>
          </p:cNvGrpSpPr>
          <p:nvPr/>
        </p:nvGrpSpPr>
        <p:grpSpPr>
          <a:xfrm>
            <a:off x="4214495" y="2528570"/>
            <a:ext cx="156210" cy="156210"/>
            <a:chOff x="15264" y="9926"/>
            <a:chExt cx="410" cy="410"/>
          </a:xfrm>
        </p:grpSpPr>
        <p:sp>
          <p:nvSpPr>
            <p:cNvPr id="29" name="椭圆 28"/>
            <p:cNvSpPr/>
            <p:nvPr/>
          </p:nvSpPr>
          <p:spPr>
            <a:xfrm>
              <a:off x="15264" y="9926"/>
              <a:ext cx="410" cy="410"/>
            </a:xfrm>
            <a:prstGeom prst="ellipse">
              <a:avLst/>
            </a:prstGeom>
            <a:solidFill>
              <a:srgbClr val="87D2E1"/>
            </a:solidFill>
            <a:ln>
              <a:noFill/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 sz="1000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pic>
          <p:nvPicPr>
            <p:cNvPr id="30" name="图片 29" descr="淋浴"/>
            <p:cNvPicPr>
              <a:picLocks noChangeAspect="1"/>
            </p:cNvPicPr>
            <p:nvPr/>
          </p:nvPicPr>
          <p:blipFill>
            <a:blip r:embed="rId14"/>
            <a:stretch>
              <a:fillRect/>
            </a:stretch>
          </p:blipFill>
          <p:spPr>
            <a:xfrm>
              <a:off x="15285" y="9962"/>
              <a:ext cx="341" cy="341"/>
            </a:xfrm>
            <a:prstGeom prst="rect">
              <a:avLst/>
            </a:prstGeom>
          </p:spPr>
        </p:pic>
      </p:grpSp>
      <p:sp>
        <p:nvSpPr>
          <p:cNvPr id="31" name="矩形 30"/>
          <p:cNvSpPr/>
          <p:nvPr/>
        </p:nvSpPr>
        <p:spPr>
          <a:xfrm>
            <a:off x="4531995" y="3125470"/>
            <a:ext cx="398145" cy="247650"/>
          </a:xfrm>
          <a:prstGeom prst="rect">
            <a:avLst/>
          </a:prstGeom>
          <a:solidFill>
            <a:srgbClr val="DCD7CD">
              <a:alpha val="90000"/>
            </a:srgbClr>
          </a:solidFill>
          <a:ln w="25400">
            <a:solidFill>
              <a:schemeClr val="bg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grpSp>
        <p:nvGrpSpPr>
          <p:cNvPr id="38" name="组合 37"/>
          <p:cNvGrpSpPr>
            <a:grpSpLocks noChangeAspect="1"/>
          </p:cNvGrpSpPr>
          <p:nvPr/>
        </p:nvGrpSpPr>
        <p:grpSpPr>
          <a:xfrm>
            <a:off x="4654550" y="3488055"/>
            <a:ext cx="151200" cy="151200"/>
            <a:chOff x="11859" y="9938"/>
            <a:chExt cx="406" cy="406"/>
          </a:xfrm>
        </p:grpSpPr>
        <p:sp>
          <p:nvSpPr>
            <p:cNvPr id="36" name="椭圆 35"/>
            <p:cNvSpPr/>
            <p:nvPr/>
          </p:nvSpPr>
          <p:spPr>
            <a:xfrm>
              <a:off x="11859" y="9938"/>
              <a:ext cx="406" cy="406"/>
            </a:xfrm>
            <a:prstGeom prst="ellipse">
              <a:avLst/>
            </a:prstGeom>
            <a:solidFill>
              <a:srgbClr val="87D2E1"/>
            </a:solidFill>
            <a:ln>
              <a:noFill/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 sz="855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pic>
          <p:nvPicPr>
            <p:cNvPr id="37" name="图片 36" descr="残疾人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11913" y="9984"/>
              <a:ext cx="288" cy="288"/>
            </a:xfrm>
            <a:prstGeom prst="rect">
              <a:avLst/>
            </a:prstGeom>
          </p:spPr>
        </p:pic>
      </p:grpSp>
      <p:sp>
        <p:nvSpPr>
          <p:cNvPr id="39" name="矩形 38"/>
          <p:cNvSpPr/>
          <p:nvPr/>
        </p:nvSpPr>
        <p:spPr>
          <a:xfrm>
            <a:off x="5735955" y="3124835"/>
            <a:ext cx="402590" cy="600075"/>
          </a:xfrm>
          <a:prstGeom prst="rect">
            <a:avLst/>
          </a:prstGeom>
          <a:solidFill>
            <a:srgbClr val="DCD7CD">
              <a:alpha val="90000"/>
            </a:srgbClr>
          </a:solidFill>
          <a:ln w="25400">
            <a:solidFill>
              <a:schemeClr val="bg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grpSp>
        <p:nvGrpSpPr>
          <p:cNvPr id="42" name="组合 41"/>
          <p:cNvGrpSpPr>
            <a:grpSpLocks noChangeAspect="1"/>
          </p:cNvGrpSpPr>
          <p:nvPr/>
        </p:nvGrpSpPr>
        <p:grpSpPr>
          <a:xfrm>
            <a:off x="5833745" y="3351530"/>
            <a:ext cx="193357" cy="193357"/>
            <a:chOff x="12710" y="9938"/>
            <a:chExt cx="406" cy="406"/>
          </a:xfrm>
        </p:grpSpPr>
        <p:sp>
          <p:nvSpPr>
            <p:cNvPr id="40" name="椭圆 39"/>
            <p:cNvSpPr/>
            <p:nvPr/>
          </p:nvSpPr>
          <p:spPr>
            <a:xfrm>
              <a:off x="12710" y="9938"/>
              <a:ext cx="406" cy="406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 sz="855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pic>
          <p:nvPicPr>
            <p:cNvPr id="41" name="图片 40" descr="母婴室"/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12755" y="9983"/>
              <a:ext cx="312" cy="312"/>
            </a:xfrm>
            <a:prstGeom prst="rect">
              <a:avLst/>
            </a:prstGeom>
          </p:spPr>
        </p:pic>
      </p:grpSp>
      <p:grpSp>
        <p:nvGrpSpPr>
          <p:cNvPr id="46" name="组合 45"/>
          <p:cNvGrpSpPr>
            <a:grpSpLocks noChangeAspect="1"/>
          </p:cNvGrpSpPr>
          <p:nvPr/>
        </p:nvGrpSpPr>
        <p:grpSpPr>
          <a:xfrm>
            <a:off x="4650105" y="3166110"/>
            <a:ext cx="152108" cy="152108"/>
            <a:chOff x="13555" y="9938"/>
            <a:chExt cx="406" cy="406"/>
          </a:xfrm>
        </p:grpSpPr>
        <p:sp>
          <p:nvSpPr>
            <p:cNvPr id="44" name="椭圆 43"/>
            <p:cNvSpPr/>
            <p:nvPr/>
          </p:nvSpPr>
          <p:spPr>
            <a:xfrm>
              <a:off x="13555" y="9938"/>
              <a:ext cx="406" cy="406"/>
            </a:xfrm>
            <a:prstGeom prst="ellipse">
              <a:avLst/>
            </a:prstGeom>
            <a:solidFill>
              <a:srgbClr val="87D2E1"/>
            </a:solidFill>
            <a:ln>
              <a:noFill/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 sz="855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pic>
          <p:nvPicPr>
            <p:cNvPr id="45" name="图片 44" descr="热水"/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>
              <a:off x="13634" y="9998"/>
              <a:ext cx="274" cy="274"/>
            </a:xfrm>
            <a:prstGeom prst="rect">
              <a:avLst/>
            </a:prstGeom>
          </p:spPr>
        </p:pic>
      </p:grpSp>
      <p:grpSp>
        <p:nvGrpSpPr>
          <p:cNvPr id="221" name="组合 220"/>
          <p:cNvGrpSpPr>
            <a:grpSpLocks noChangeAspect="1"/>
          </p:cNvGrpSpPr>
          <p:nvPr/>
        </p:nvGrpSpPr>
        <p:grpSpPr>
          <a:xfrm rot="0">
            <a:off x="9504680" y="4196715"/>
            <a:ext cx="159375" cy="159375"/>
            <a:chOff x="2959" y="13204"/>
            <a:chExt cx="580" cy="580"/>
          </a:xfrm>
        </p:grpSpPr>
        <p:sp>
          <p:nvSpPr>
            <p:cNvPr id="222" name="椭圆 221"/>
            <p:cNvSpPr/>
            <p:nvPr/>
          </p:nvSpPr>
          <p:spPr>
            <a:xfrm>
              <a:off x="2959" y="13204"/>
              <a:ext cx="581" cy="581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 sz="855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pic>
          <p:nvPicPr>
            <p:cNvPr id="223" name="图片 222" descr="咨询台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3014" y="13270"/>
              <a:ext cx="490" cy="490"/>
            </a:xfrm>
            <a:prstGeom prst="rect">
              <a:avLst/>
            </a:prstGeom>
          </p:spPr>
        </p:pic>
      </p:grpSp>
      <p:grpSp>
        <p:nvGrpSpPr>
          <p:cNvPr id="185" name="组合 184"/>
          <p:cNvGrpSpPr/>
          <p:nvPr/>
        </p:nvGrpSpPr>
        <p:grpSpPr>
          <a:xfrm rot="0">
            <a:off x="5217160" y="5172075"/>
            <a:ext cx="206375" cy="206375"/>
            <a:chOff x="1557" y="13204"/>
            <a:chExt cx="581" cy="581"/>
          </a:xfrm>
        </p:grpSpPr>
        <p:sp>
          <p:nvSpPr>
            <p:cNvPr id="186" name="椭圆 185"/>
            <p:cNvSpPr/>
            <p:nvPr/>
          </p:nvSpPr>
          <p:spPr>
            <a:xfrm>
              <a:off x="1557" y="13204"/>
              <a:ext cx="581" cy="581"/>
            </a:xfrm>
            <a:prstGeom prst="ellipse">
              <a:avLst/>
            </a:prstGeom>
            <a:solidFill>
              <a:srgbClr val="5A8C32"/>
            </a:solidFill>
            <a:ln>
              <a:noFill/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lIns="46990" tIns="46990" rIns="46990" bIns="46990" rtlCol="0" anchor="ctr"/>
            <a:p>
              <a:pPr algn="ctr"/>
              <a:endParaRPr lang="zh-CN" altLang="en-US" sz="855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pic>
          <p:nvPicPr>
            <p:cNvPr id="187" name="图片 186" descr="出入口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683" y="13305"/>
              <a:ext cx="394" cy="394"/>
            </a:xfrm>
            <a:prstGeom prst="rect">
              <a:avLst/>
            </a:prstGeom>
          </p:spPr>
        </p:pic>
      </p:grpSp>
      <p:sp>
        <p:nvSpPr>
          <p:cNvPr id="215" name="文本框 214"/>
          <p:cNvSpPr txBox="1"/>
          <p:nvPr/>
        </p:nvSpPr>
        <p:spPr>
          <a:xfrm>
            <a:off x="4889500" y="5378450"/>
            <a:ext cx="876935" cy="24511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 sz="1000" b="1">
                <a:latin typeface="微软雅黑" panose="020B0503020204020204" charset="-122"/>
                <a:ea typeface="微软雅黑" panose="020B0503020204020204" charset="-122"/>
              </a:rPr>
              <a:t>主入口</a:t>
            </a:r>
            <a:endParaRPr lang="zh-CN" altLang="en-US" sz="1000" b="1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48" name="矩形 47"/>
          <p:cNvSpPr/>
          <p:nvPr/>
        </p:nvSpPr>
        <p:spPr>
          <a:xfrm>
            <a:off x="7047230" y="4685665"/>
            <a:ext cx="1760220" cy="692150"/>
          </a:xfrm>
          <a:prstGeom prst="rect">
            <a:avLst/>
          </a:prstGeom>
          <a:solidFill>
            <a:srgbClr val="1EA0AA">
              <a:alpha val="90000"/>
            </a:srgbClr>
          </a:solidFill>
          <a:ln w="25400">
            <a:solidFill>
              <a:schemeClr val="bg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lIns="46990" tIns="46990" rIns="46990" bIns="46990" rtlCol="0" anchor="ctr"/>
          <a:p>
            <a:pPr algn="l"/>
            <a:r>
              <a:rPr lang="en-US" altLang="zh-CN" sz="10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W-07</a:t>
            </a:r>
            <a:endParaRPr lang="zh-CN" altLang="en-US" sz="10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algn="ctr"/>
            <a:r>
              <a:rPr lang="zh-CN" altLang="en-US" sz="10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驿佰购</a:t>
            </a:r>
            <a:endParaRPr lang="zh-CN" altLang="en-US" sz="10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algn="r"/>
            <a:r>
              <a:rPr lang="en-US" altLang="zh-CN" sz="10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93</a:t>
            </a:r>
            <a:r>
              <a:rPr lang="zh-CN" altLang="en-US" sz="10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㎡</a:t>
            </a:r>
            <a:endParaRPr lang="zh-CN" altLang="en-US" sz="10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49" name="矩形 48"/>
          <p:cNvSpPr/>
          <p:nvPr/>
        </p:nvSpPr>
        <p:spPr>
          <a:xfrm>
            <a:off x="7046595" y="3124835"/>
            <a:ext cx="897255" cy="639445"/>
          </a:xfrm>
          <a:prstGeom prst="rect">
            <a:avLst/>
          </a:prstGeom>
          <a:solidFill>
            <a:srgbClr val="E6AA8C">
              <a:alpha val="90000"/>
            </a:srgbClr>
          </a:solidFill>
          <a:ln w="25400">
            <a:solidFill>
              <a:schemeClr val="bg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lIns="46990" tIns="46990" rIns="46990" bIns="46990" rtlCol="0" anchor="ctr"/>
          <a:p>
            <a:pPr algn="l"/>
            <a:r>
              <a:rPr lang="en-US" altLang="zh-CN" sz="10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W-05</a:t>
            </a:r>
            <a:endParaRPr lang="zh-CN" altLang="en-US" sz="10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algn="ctr"/>
            <a:r>
              <a:rPr lang="zh-CN" altLang="en-US" sz="10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水果</a:t>
            </a:r>
            <a:r>
              <a:rPr lang="en-US" altLang="zh-CN" sz="10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+</a:t>
            </a:r>
            <a:r>
              <a:rPr lang="zh-CN" altLang="en-US" sz="10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糖葫芦</a:t>
            </a:r>
            <a:endParaRPr lang="zh-CN" altLang="en-US" sz="10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algn="r"/>
            <a:r>
              <a:rPr lang="en-US" altLang="zh-CN" sz="10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32</a:t>
            </a:r>
            <a:r>
              <a:rPr lang="zh-CN" altLang="en-US" sz="10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㎡</a:t>
            </a:r>
            <a:endParaRPr lang="zh-CN" altLang="en-US" sz="10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50" name="矩形 49"/>
          <p:cNvSpPr/>
          <p:nvPr/>
        </p:nvSpPr>
        <p:spPr>
          <a:xfrm>
            <a:off x="3197860" y="4684395"/>
            <a:ext cx="1332865" cy="694055"/>
          </a:xfrm>
          <a:prstGeom prst="rect">
            <a:avLst/>
          </a:prstGeom>
          <a:solidFill>
            <a:srgbClr val="E6AA8C">
              <a:alpha val="90000"/>
            </a:srgbClr>
          </a:solidFill>
          <a:ln w="25400">
            <a:solidFill>
              <a:schemeClr val="bg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lIns="46990" tIns="46990" rIns="46990" bIns="46990" rtlCol="0" anchor="ctr"/>
          <a:p>
            <a:pPr algn="l"/>
            <a:r>
              <a:rPr lang="en-US" altLang="zh-CN" sz="10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W-01</a:t>
            </a:r>
            <a:endParaRPr lang="zh-CN" altLang="en-US" sz="10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algn="ctr"/>
            <a:r>
              <a:rPr lang="zh-CN" altLang="en-US" sz="10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小吃</a:t>
            </a:r>
            <a:endParaRPr lang="zh-CN" altLang="en-US" sz="10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algn="r"/>
            <a:r>
              <a:rPr lang="en-US" altLang="zh-CN" sz="10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54</a:t>
            </a:r>
            <a:r>
              <a:rPr lang="zh-CN" altLang="en-US" sz="10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㎡</a:t>
            </a:r>
            <a:endParaRPr lang="zh-CN" altLang="en-US" sz="10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51" name="矩形 50"/>
          <p:cNvSpPr/>
          <p:nvPr/>
        </p:nvSpPr>
        <p:spPr>
          <a:xfrm>
            <a:off x="3197860" y="3124835"/>
            <a:ext cx="1333500" cy="639445"/>
          </a:xfrm>
          <a:prstGeom prst="rect">
            <a:avLst/>
          </a:prstGeom>
          <a:solidFill>
            <a:srgbClr val="DC643C">
              <a:alpha val="90000"/>
            </a:srgbClr>
          </a:solidFill>
          <a:ln w="25400">
            <a:solidFill>
              <a:schemeClr val="bg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lIns="46990" tIns="46990" rIns="46990" bIns="46990" rtlCol="0" anchor="ctr"/>
          <a:p>
            <a:pPr algn="l"/>
            <a:r>
              <a:rPr lang="en-US" altLang="zh-CN" sz="10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W-03</a:t>
            </a:r>
            <a:endParaRPr lang="zh-CN" altLang="en-US" sz="10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algn="ctr"/>
            <a:r>
              <a:rPr lang="zh-CN" altLang="en-US" sz="10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牛家人面馆</a:t>
            </a:r>
            <a:endParaRPr lang="zh-CN" altLang="en-US" sz="10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algn="r"/>
            <a:r>
              <a:rPr lang="en-US" altLang="zh-CN" sz="10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49</a:t>
            </a:r>
            <a:r>
              <a:rPr lang="zh-CN" altLang="en-US" sz="10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㎡</a:t>
            </a:r>
            <a:endParaRPr lang="zh-CN" altLang="en-US" sz="10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52" name="矩形 51"/>
          <p:cNvSpPr/>
          <p:nvPr/>
        </p:nvSpPr>
        <p:spPr>
          <a:xfrm>
            <a:off x="6173470" y="3125470"/>
            <a:ext cx="897255" cy="639445"/>
          </a:xfrm>
          <a:prstGeom prst="rect">
            <a:avLst/>
          </a:prstGeom>
          <a:solidFill>
            <a:srgbClr val="DC643C">
              <a:alpha val="90000"/>
            </a:srgbClr>
          </a:solidFill>
          <a:ln w="25400">
            <a:solidFill>
              <a:schemeClr val="bg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lIns="46990" tIns="46990" rIns="46990" bIns="46990" rtlCol="0" anchor="ctr"/>
          <a:p>
            <a:pPr algn="l"/>
            <a:r>
              <a:rPr lang="en-US" altLang="zh-CN" sz="10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W-04</a:t>
            </a:r>
            <a:endParaRPr lang="zh-CN" altLang="en-US" sz="10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algn="ctr"/>
            <a:r>
              <a:rPr lang="zh-CN" altLang="en-US" sz="10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饼店</a:t>
            </a:r>
            <a:endParaRPr lang="zh-CN" altLang="en-US" sz="10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algn="r"/>
            <a:r>
              <a:rPr lang="en-US" altLang="zh-CN" sz="10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34</a:t>
            </a:r>
            <a:r>
              <a:rPr lang="zh-CN" altLang="en-US" sz="10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㎡</a:t>
            </a:r>
            <a:endParaRPr lang="zh-CN" altLang="en-US" sz="10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grpSp>
        <p:nvGrpSpPr>
          <p:cNvPr id="194" name="组合 193"/>
          <p:cNvGrpSpPr>
            <a:grpSpLocks noChangeAspect="1"/>
          </p:cNvGrpSpPr>
          <p:nvPr/>
        </p:nvGrpSpPr>
        <p:grpSpPr>
          <a:xfrm rot="0">
            <a:off x="8910955" y="5325110"/>
            <a:ext cx="134061" cy="134061"/>
            <a:chOff x="1557" y="13204"/>
            <a:chExt cx="581" cy="581"/>
          </a:xfrm>
        </p:grpSpPr>
        <p:sp>
          <p:nvSpPr>
            <p:cNvPr id="195" name="椭圆 194"/>
            <p:cNvSpPr/>
            <p:nvPr/>
          </p:nvSpPr>
          <p:spPr>
            <a:xfrm>
              <a:off x="1557" y="13204"/>
              <a:ext cx="581" cy="581"/>
            </a:xfrm>
            <a:prstGeom prst="ellipse">
              <a:avLst/>
            </a:prstGeom>
            <a:solidFill>
              <a:srgbClr val="5A8C32"/>
            </a:solidFill>
            <a:ln>
              <a:noFill/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lIns="46990" tIns="46990" rIns="46990" bIns="46990" rtlCol="0" anchor="ctr"/>
            <a:p>
              <a:pPr algn="ctr"/>
              <a:endParaRPr lang="zh-CN" altLang="en-US" sz="855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pic>
          <p:nvPicPr>
            <p:cNvPr id="196" name="图片 195" descr="出入口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683" y="13305"/>
              <a:ext cx="394" cy="394"/>
            </a:xfrm>
            <a:prstGeom prst="rect">
              <a:avLst/>
            </a:prstGeom>
          </p:spPr>
        </p:pic>
      </p:grpSp>
      <p:grpSp>
        <p:nvGrpSpPr>
          <p:cNvPr id="53" name="组合 52"/>
          <p:cNvGrpSpPr>
            <a:grpSpLocks noChangeAspect="1"/>
          </p:cNvGrpSpPr>
          <p:nvPr/>
        </p:nvGrpSpPr>
        <p:grpSpPr>
          <a:xfrm rot="0">
            <a:off x="8058785" y="3028950"/>
            <a:ext cx="134061" cy="134061"/>
            <a:chOff x="1557" y="13204"/>
            <a:chExt cx="581" cy="581"/>
          </a:xfrm>
        </p:grpSpPr>
        <p:sp>
          <p:nvSpPr>
            <p:cNvPr id="54" name="椭圆 53"/>
            <p:cNvSpPr/>
            <p:nvPr/>
          </p:nvSpPr>
          <p:spPr>
            <a:xfrm>
              <a:off x="1557" y="13204"/>
              <a:ext cx="581" cy="581"/>
            </a:xfrm>
            <a:prstGeom prst="ellipse">
              <a:avLst/>
            </a:prstGeom>
            <a:solidFill>
              <a:srgbClr val="5A8C32"/>
            </a:solidFill>
            <a:ln>
              <a:noFill/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lIns="46990" tIns="46990" rIns="46990" bIns="46990" rtlCol="0" anchor="ctr"/>
            <a:p>
              <a:pPr algn="ctr"/>
              <a:endParaRPr lang="zh-CN" altLang="en-US" sz="855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pic>
          <p:nvPicPr>
            <p:cNvPr id="55" name="图片 54" descr="出入口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683" y="13305"/>
              <a:ext cx="394" cy="394"/>
            </a:xfrm>
            <a:prstGeom prst="rect">
              <a:avLst/>
            </a:prstGeom>
          </p:spPr>
        </p:pic>
      </p:grpSp>
      <p:grpSp>
        <p:nvGrpSpPr>
          <p:cNvPr id="56" name="组合 55"/>
          <p:cNvGrpSpPr>
            <a:grpSpLocks noChangeAspect="1"/>
          </p:cNvGrpSpPr>
          <p:nvPr/>
        </p:nvGrpSpPr>
        <p:grpSpPr>
          <a:xfrm rot="0">
            <a:off x="2917190" y="3044190"/>
            <a:ext cx="134061" cy="134061"/>
            <a:chOff x="1557" y="13204"/>
            <a:chExt cx="581" cy="581"/>
          </a:xfrm>
        </p:grpSpPr>
        <p:sp>
          <p:nvSpPr>
            <p:cNvPr id="57" name="椭圆 56"/>
            <p:cNvSpPr/>
            <p:nvPr/>
          </p:nvSpPr>
          <p:spPr>
            <a:xfrm>
              <a:off x="1557" y="13204"/>
              <a:ext cx="581" cy="581"/>
            </a:xfrm>
            <a:prstGeom prst="ellipse">
              <a:avLst/>
            </a:prstGeom>
            <a:solidFill>
              <a:srgbClr val="5A8C32"/>
            </a:solidFill>
            <a:ln>
              <a:noFill/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lIns="46990" tIns="46990" rIns="46990" bIns="46990" rtlCol="0" anchor="ctr"/>
            <a:p>
              <a:pPr algn="ctr"/>
              <a:endParaRPr lang="zh-CN" altLang="en-US" sz="855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pic>
          <p:nvPicPr>
            <p:cNvPr id="58" name="图片 57" descr="出入口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683" y="13305"/>
              <a:ext cx="394" cy="394"/>
            </a:xfrm>
            <a:prstGeom prst="rect">
              <a:avLst/>
            </a:prstGeom>
          </p:spPr>
        </p:pic>
      </p:grpSp>
      <p:sp>
        <p:nvSpPr>
          <p:cNvPr id="184" name="矩形 183"/>
          <p:cNvSpPr/>
          <p:nvPr/>
        </p:nvSpPr>
        <p:spPr>
          <a:xfrm>
            <a:off x="3268980" y="3916045"/>
            <a:ext cx="1621155" cy="581660"/>
          </a:xfrm>
          <a:prstGeom prst="rect">
            <a:avLst/>
          </a:prstGeom>
          <a:solidFill>
            <a:srgbClr val="FFF0C8">
              <a:alpha val="90000"/>
            </a:srgbClr>
          </a:solidFill>
          <a:ln w="25400">
            <a:solidFill>
              <a:schemeClr val="bg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 sz="8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公共用餐区</a:t>
            </a:r>
            <a:endParaRPr lang="zh-CN" altLang="en-US" sz="8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60" name="矩形 59"/>
          <p:cNvSpPr/>
          <p:nvPr/>
        </p:nvSpPr>
        <p:spPr>
          <a:xfrm>
            <a:off x="6235700" y="3916045"/>
            <a:ext cx="1621155" cy="581660"/>
          </a:xfrm>
          <a:prstGeom prst="rect">
            <a:avLst/>
          </a:prstGeom>
          <a:solidFill>
            <a:srgbClr val="FFF0C8">
              <a:alpha val="90000"/>
            </a:srgbClr>
          </a:solidFill>
          <a:ln w="25400">
            <a:solidFill>
              <a:schemeClr val="bg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 sz="8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公共用餐区</a:t>
            </a:r>
            <a:endParaRPr lang="zh-CN" altLang="en-US" sz="8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88" name="任意多边形 87"/>
          <p:cNvSpPr/>
          <p:nvPr/>
        </p:nvSpPr>
        <p:spPr>
          <a:xfrm>
            <a:off x="532130" y="3125470"/>
            <a:ext cx="2218690" cy="2221865"/>
          </a:xfrm>
          <a:custGeom>
            <a:avLst/>
            <a:gdLst/>
            <a:ahLst/>
            <a:cxnLst>
              <a:cxn ang="3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3494" h="3499">
                <a:moveTo>
                  <a:pt x="704" y="0"/>
                </a:moveTo>
                <a:lnTo>
                  <a:pt x="3494" y="0"/>
                </a:lnTo>
                <a:lnTo>
                  <a:pt x="3494" y="1492"/>
                </a:lnTo>
                <a:lnTo>
                  <a:pt x="3494" y="3499"/>
                </a:lnTo>
                <a:lnTo>
                  <a:pt x="0" y="3499"/>
                </a:lnTo>
                <a:lnTo>
                  <a:pt x="0" y="1492"/>
                </a:lnTo>
                <a:lnTo>
                  <a:pt x="704" y="1492"/>
                </a:lnTo>
                <a:lnTo>
                  <a:pt x="704" y="0"/>
                </a:lnTo>
                <a:close/>
              </a:path>
            </a:pathLst>
          </a:custGeom>
          <a:solidFill>
            <a:srgbClr val="DC643C">
              <a:alpha val="90000"/>
            </a:srgbClr>
          </a:solidFill>
          <a:ln w="25400">
            <a:solidFill>
              <a:schemeClr val="bg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wrap="square" lIns="46990" tIns="46990" rIns="46990" bIns="46990" rtlCol="0" anchor="ctr" anchorCtr="0">
            <a:noAutofit/>
          </a:bodyPr>
          <a:p>
            <a:pPr indent="457200" algn="l"/>
            <a:r>
              <a:rPr lang="en-US" altLang="zh-CN" sz="10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W-02</a:t>
            </a:r>
            <a:endParaRPr lang="en-US" altLang="zh-CN" sz="10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indent="457200" algn="ctr"/>
            <a:r>
              <a:rPr lang="zh-CN" altLang="en-US" sz="10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小圆满中餐</a:t>
            </a:r>
            <a:endParaRPr lang="zh-CN" altLang="en-US" sz="10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indent="457200" algn="r"/>
            <a:r>
              <a:rPr lang="en-US" altLang="zh-CN" sz="10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295</a:t>
            </a:r>
            <a:r>
              <a:rPr lang="zh-CN" altLang="en-US" sz="10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㎡</a:t>
            </a:r>
            <a:endParaRPr lang="zh-CN" altLang="en-US" sz="10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89" name="矩形 88"/>
          <p:cNvSpPr/>
          <p:nvPr/>
        </p:nvSpPr>
        <p:spPr>
          <a:xfrm>
            <a:off x="6644005" y="4685030"/>
            <a:ext cx="402590" cy="693420"/>
          </a:xfrm>
          <a:prstGeom prst="rect">
            <a:avLst/>
          </a:prstGeom>
          <a:solidFill>
            <a:srgbClr val="DCD7CD">
              <a:alpha val="90000"/>
            </a:srgbClr>
          </a:solidFill>
          <a:ln w="25400">
            <a:solidFill>
              <a:schemeClr val="bg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grpSp>
        <p:nvGrpSpPr>
          <p:cNvPr id="231" name="组合 230"/>
          <p:cNvGrpSpPr>
            <a:grpSpLocks noChangeAspect="1"/>
          </p:cNvGrpSpPr>
          <p:nvPr/>
        </p:nvGrpSpPr>
        <p:grpSpPr>
          <a:xfrm rot="0">
            <a:off x="6732905" y="4926965"/>
            <a:ext cx="236971" cy="236971"/>
            <a:chOff x="16199" y="9725"/>
            <a:chExt cx="410" cy="410"/>
          </a:xfrm>
        </p:grpSpPr>
        <p:sp>
          <p:nvSpPr>
            <p:cNvPr id="232" name="椭圆 231"/>
            <p:cNvSpPr/>
            <p:nvPr/>
          </p:nvSpPr>
          <p:spPr>
            <a:xfrm>
              <a:off x="16199" y="9725"/>
              <a:ext cx="410" cy="410"/>
            </a:xfrm>
            <a:prstGeom prst="ellipse">
              <a:avLst/>
            </a:prstGeom>
            <a:solidFill>
              <a:srgbClr val="87D2E1"/>
            </a:solidFill>
            <a:ln>
              <a:noFill/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 sz="1000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pic>
          <p:nvPicPr>
            <p:cNvPr id="233" name="图片 232" descr="洗衣机"/>
            <p:cNvPicPr>
              <a:picLocks noChangeAspect="1"/>
            </p:cNvPicPr>
            <p:nvPr/>
          </p:nvPicPr>
          <p:blipFill>
            <a:blip r:embed="rId15"/>
            <a:stretch>
              <a:fillRect/>
            </a:stretch>
          </p:blipFill>
          <p:spPr>
            <a:xfrm>
              <a:off x="16265" y="9800"/>
              <a:ext cx="284" cy="284"/>
            </a:xfrm>
            <a:prstGeom prst="rect">
              <a:avLst/>
            </a:prstGeom>
          </p:spPr>
        </p:pic>
      </p:grpSp>
      <p:sp>
        <p:nvSpPr>
          <p:cNvPr id="2" name="矩形 1"/>
          <p:cNvSpPr/>
          <p:nvPr/>
        </p:nvSpPr>
        <p:spPr>
          <a:xfrm>
            <a:off x="9714230" y="3882390"/>
            <a:ext cx="1763395" cy="1494790"/>
          </a:xfrm>
          <a:prstGeom prst="rect">
            <a:avLst/>
          </a:prstGeom>
          <a:solidFill>
            <a:srgbClr val="DCD7CD">
              <a:alpha val="90000"/>
            </a:srgbClr>
          </a:solidFill>
          <a:ln w="25400">
            <a:solidFill>
              <a:schemeClr val="bg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 sz="1000" b="1">
                <a:solidFill>
                  <a:schemeClr val="tx1"/>
                </a:solidFill>
              </a:rPr>
              <a:t>办公区域</a:t>
            </a:r>
            <a:endParaRPr lang="zh-CN" altLang="en-US" sz="1000" b="1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KSO_WM_UNIT_TYPE" val="j"/>
  <p:tag name="KSO_WM_BEAUTIFY_FLAG" val=""/>
</p:tagLst>
</file>

<file path=ppt/tags/tag2.xml><?xml version="1.0" encoding="utf-8"?>
<p:tagLst xmlns:p="http://schemas.openxmlformats.org/presentationml/2006/main">
  <p:tag name="KSO_WM_UNIT_TYPE" val="j"/>
  <p:tag name="KSO_WM_BEAUTIFY_FLAG" val=""/>
</p:tagLst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328</Words>
  <Application>WPS 演示</Application>
  <PresentationFormat>宽屏</PresentationFormat>
  <Paragraphs>166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10" baseType="lpstr">
      <vt:lpstr>Arial</vt:lpstr>
      <vt:lpstr>宋体</vt:lpstr>
      <vt:lpstr>Wingdings</vt:lpstr>
      <vt:lpstr>方正小标宋简体</vt:lpstr>
      <vt:lpstr>微软雅黑</vt:lpstr>
      <vt:lpstr>Calibri</vt:lpstr>
      <vt:lpstr>Arial Unicode MS</vt:lpstr>
      <vt:lpstr>WPS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流光旖旎1427097514</cp:lastModifiedBy>
  <cp:revision>7</cp:revision>
  <dcterms:created xsi:type="dcterms:W3CDTF">2023-08-09T12:44:00Z</dcterms:created>
  <dcterms:modified xsi:type="dcterms:W3CDTF">2025-07-14T11:07:31Z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2052-12.1.0.21915</vt:lpwstr>
  </property>
  <property fmtid="{D5CDD505-2E9C-101B-9397-08002B2CF9AE}" pid="3" name="ICV">
    <vt:lpwstr>6C3A380408414A40AB8874617E3F4AF4_12</vt:lpwstr>
  </property>
</Properties>
</file>