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0C8"/>
    <a:srgbClr val="DC643C"/>
    <a:srgbClr val="E6AA8C"/>
    <a:srgbClr val="FFFFFF"/>
    <a:srgbClr val="34A9B2"/>
    <a:srgbClr val="DCD7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50000"/>
          </a:blip>
          <a:stretch>
            <a:fillRect l="4000" t="18000" r="4000" b="12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72" name="任意多边形 171"/>
          <p:cNvSpPr/>
          <p:nvPr/>
        </p:nvSpPr>
        <p:spPr>
          <a:xfrm>
            <a:off x="561975" y="1850390"/>
            <a:ext cx="11010900" cy="4011295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340" h="6317">
                <a:moveTo>
                  <a:pt x="8996" y="5197"/>
                </a:moveTo>
                <a:lnTo>
                  <a:pt x="8996" y="6089"/>
                </a:lnTo>
                <a:lnTo>
                  <a:pt x="10483" y="6089"/>
                </a:lnTo>
                <a:lnTo>
                  <a:pt x="10483" y="5197"/>
                </a:lnTo>
                <a:lnTo>
                  <a:pt x="8996" y="5197"/>
                </a:lnTo>
                <a:close/>
                <a:moveTo>
                  <a:pt x="7365" y="0"/>
                </a:moveTo>
                <a:lnTo>
                  <a:pt x="7920" y="0"/>
                </a:lnTo>
                <a:lnTo>
                  <a:pt x="7920" y="619"/>
                </a:lnTo>
                <a:lnTo>
                  <a:pt x="9690" y="619"/>
                </a:lnTo>
                <a:lnTo>
                  <a:pt x="9690" y="1476"/>
                </a:lnTo>
                <a:lnTo>
                  <a:pt x="10132" y="1476"/>
                </a:lnTo>
                <a:lnTo>
                  <a:pt x="10132" y="572"/>
                </a:lnTo>
                <a:lnTo>
                  <a:pt x="13509" y="572"/>
                </a:lnTo>
                <a:lnTo>
                  <a:pt x="13509" y="864"/>
                </a:lnTo>
                <a:lnTo>
                  <a:pt x="14060" y="864"/>
                </a:lnTo>
                <a:lnTo>
                  <a:pt x="14060" y="571"/>
                </a:lnTo>
                <a:lnTo>
                  <a:pt x="17340" y="571"/>
                </a:lnTo>
                <a:lnTo>
                  <a:pt x="17340" y="6129"/>
                </a:lnTo>
                <a:lnTo>
                  <a:pt x="17339" y="6129"/>
                </a:lnTo>
                <a:lnTo>
                  <a:pt x="17339" y="6317"/>
                </a:lnTo>
                <a:lnTo>
                  <a:pt x="14622" y="6317"/>
                </a:lnTo>
                <a:lnTo>
                  <a:pt x="14622" y="6129"/>
                </a:lnTo>
                <a:lnTo>
                  <a:pt x="14060" y="6129"/>
                </a:lnTo>
                <a:lnTo>
                  <a:pt x="14060" y="5786"/>
                </a:lnTo>
                <a:lnTo>
                  <a:pt x="13509" y="5786"/>
                </a:lnTo>
                <a:lnTo>
                  <a:pt x="13509" y="6090"/>
                </a:lnTo>
                <a:lnTo>
                  <a:pt x="10634" y="6090"/>
                </a:lnTo>
                <a:lnTo>
                  <a:pt x="10634" y="6091"/>
                </a:lnTo>
                <a:lnTo>
                  <a:pt x="8995" y="6091"/>
                </a:lnTo>
                <a:lnTo>
                  <a:pt x="8995" y="5784"/>
                </a:lnTo>
                <a:lnTo>
                  <a:pt x="8684" y="5784"/>
                </a:lnTo>
                <a:lnTo>
                  <a:pt x="8684" y="5783"/>
                </a:lnTo>
                <a:lnTo>
                  <a:pt x="1561" y="5783"/>
                </a:lnTo>
                <a:lnTo>
                  <a:pt x="1561" y="4343"/>
                </a:lnTo>
                <a:lnTo>
                  <a:pt x="375" y="4343"/>
                </a:lnTo>
                <a:lnTo>
                  <a:pt x="375" y="2890"/>
                </a:lnTo>
                <a:lnTo>
                  <a:pt x="0" y="2890"/>
                </a:lnTo>
                <a:lnTo>
                  <a:pt x="0" y="1477"/>
                </a:lnTo>
                <a:lnTo>
                  <a:pt x="375" y="1477"/>
                </a:lnTo>
                <a:lnTo>
                  <a:pt x="375" y="608"/>
                </a:lnTo>
                <a:lnTo>
                  <a:pt x="2670" y="608"/>
                </a:lnTo>
                <a:lnTo>
                  <a:pt x="2670" y="1181"/>
                </a:lnTo>
                <a:lnTo>
                  <a:pt x="3819" y="1181"/>
                </a:lnTo>
                <a:lnTo>
                  <a:pt x="3819" y="619"/>
                </a:lnTo>
                <a:lnTo>
                  <a:pt x="7365" y="619"/>
                </a:lnTo>
                <a:lnTo>
                  <a:pt x="7365" y="0"/>
                </a:lnTo>
                <a:close/>
              </a:path>
            </a:pathLst>
          </a:custGeom>
          <a:solidFill>
            <a:srgbClr val="DCD7CD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-635" y="625475"/>
            <a:ext cx="12192000" cy="37401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ctr" rtl="0" eaLnBrk="0">
              <a:lnSpc>
                <a:spcPct val="92000"/>
              </a:lnSpc>
            </a:pP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德清</a:t>
            </a:r>
            <a:r>
              <a:rPr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服务区</a:t>
            </a: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（北区）</a:t>
            </a: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业态规划图</a:t>
            </a:r>
            <a:endParaRPr lang="zh-CN" altLang="en-US" sz="2000" b="1" spc="90" dirty="0">
              <a:solidFill>
                <a:schemeClr val="tx1"/>
              </a:solidFill>
              <a:effectLst/>
              <a:latin typeface="方正小标宋简体" panose="03000509000000000000" charset="-122"/>
              <a:ea typeface="方正小标宋简体" panose="03000509000000000000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5825" y="6170295"/>
            <a:ext cx="10702925" cy="562610"/>
            <a:chOff x="1395" y="9717"/>
            <a:chExt cx="16855" cy="886"/>
          </a:xfrm>
        </p:grpSpPr>
        <p:sp>
          <p:nvSpPr>
            <p:cNvPr id="4" name="文本框 3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sp>
        <p:nvSpPr>
          <p:cNvPr id="7" name="矩形 6"/>
          <p:cNvSpPr/>
          <p:nvPr/>
        </p:nvSpPr>
        <p:spPr>
          <a:xfrm>
            <a:off x="10125710" y="2212975"/>
            <a:ext cx="1443355" cy="367347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55" name="组合 154"/>
          <p:cNvGrpSpPr>
            <a:grpSpLocks noChangeAspect="1"/>
          </p:cNvGrpSpPr>
          <p:nvPr/>
        </p:nvGrpSpPr>
        <p:grpSpPr>
          <a:xfrm rot="0">
            <a:off x="10716260" y="3676650"/>
            <a:ext cx="216000" cy="216000"/>
            <a:chOff x="10118" y="13204"/>
            <a:chExt cx="580" cy="580"/>
          </a:xfrm>
        </p:grpSpPr>
        <p:sp>
          <p:nvSpPr>
            <p:cNvPr id="156" name="椭圆 155"/>
            <p:cNvSpPr/>
            <p:nvPr/>
          </p:nvSpPr>
          <p:spPr>
            <a:xfrm>
              <a:off x="10118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57" name="图片 156" descr="卫生间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216" y="13304"/>
              <a:ext cx="393" cy="393"/>
            </a:xfrm>
            <a:prstGeom prst="rect">
              <a:avLst/>
            </a:prstGeom>
          </p:spPr>
        </p:pic>
      </p:grpSp>
      <p:sp>
        <p:nvSpPr>
          <p:cNvPr id="9" name="矩形 8"/>
          <p:cNvSpPr/>
          <p:nvPr/>
        </p:nvSpPr>
        <p:spPr>
          <a:xfrm>
            <a:off x="8439150" y="5009515"/>
            <a:ext cx="696595" cy="70675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1" name="组合 110"/>
          <p:cNvGrpSpPr>
            <a:grpSpLocks noChangeAspect="1"/>
          </p:cNvGrpSpPr>
          <p:nvPr/>
        </p:nvGrpSpPr>
        <p:grpSpPr>
          <a:xfrm rot="0">
            <a:off x="8667115" y="5260975"/>
            <a:ext cx="216000" cy="216000"/>
            <a:chOff x="17232" y="13204"/>
            <a:chExt cx="580" cy="580"/>
          </a:xfrm>
        </p:grpSpPr>
        <p:sp>
          <p:nvSpPr>
            <p:cNvPr id="112" name="椭圆 111"/>
            <p:cNvSpPr/>
            <p:nvPr/>
          </p:nvSpPr>
          <p:spPr>
            <a:xfrm>
              <a:off x="17232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13" name="图片 112" descr="司乘休息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7332" y="13304"/>
              <a:ext cx="380" cy="380"/>
            </a:xfrm>
            <a:prstGeom prst="rect">
              <a:avLst/>
            </a:prstGeom>
          </p:spPr>
        </p:pic>
      </p:grpSp>
      <p:sp>
        <p:nvSpPr>
          <p:cNvPr id="10" name="矩形 9"/>
          <p:cNvSpPr/>
          <p:nvPr/>
        </p:nvSpPr>
        <p:spPr>
          <a:xfrm>
            <a:off x="9508490" y="5136515"/>
            <a:ext cx="323850" cy="5803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88805" y="3373755"/>
            <a:ext cx="376555" cy="5803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490075" y="2418715"/>
            <a:ext cx="341630" cy="34163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489440" y="2213610"/>
            <a:ext cx="342900" cy="20574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831705" y="2213610"/>
            <a:ext cx="294640" cy="32004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831705" y="2533650"/>
            <a:ext cx="294640" cy="25400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9832340" y="5516880"/>
            <a:ext cx="294640" cy="25082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5" name="组合 114"/>
          <p:cNvGrpSpPr/>
          <p:nvPr/>
        </p:nvGrpSpPr>
        <p:grpSpPr>
          <a:xfrm rot="0">
            <a:off x="9913620" y="5587365"/>
            <a:ext cx="130175" cy="130175"/>
            <a:chOff x="15760" y="13204"/>
            <a:chExt cx="580" cy="580"/>
          </a:xfrm>
        </p:grpSpPr>
        <p:sp>
          <p:nvSpPr>
            <p:cNvPr id="116" name="椭圆 115"/>
            <p:cNvSpPr/>
            <p:nvPr/>
          </p:nvSpPr>
          <p:spPr>
            <a:xfrm>
              <a:off x="1576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17" name="图片 116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790" y="13255"/>
              <a:ext cx="484" cy="484"/>
            </a:xfrm>
            <a:prstGeom prst="rect">
              <a:avLst/>
            </a:prstGeom>
          </p:spPr>
        </p:pic>
      </p:grpSp>
      <p:grpSp>
        <p:nvGrpSpPr>
          <p:cNvPr id="25" name="组合 24"/>
          <p:cNvGrpSpPr/>
          <p:nvPr/>
        </p:nvGrpSpPr>
        <p:grpSpPr>
          <a:xfrm rot="0">
            <a:off x="9918065" y="2600325"/>
            <a:ext cx="130175" cy="130175"/>
            <a:chOff x="15760" y="13204"/>
            <a:chExt cx="580" cy="580"/>
          </a:xfrm>
        </p:grpSpPr>
        <p:sp>
          <p:nvSpPr>
            <p:cNvPr id="26" name="椭圆 25"/>
            <p:cNvSpPr/>
            <p:nvPr/>
          </p:nvSpPr>
          <p:spPr>
            <a:xfrm>
              <a:off x="1576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7" name="图片 26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790" y="13255"/>
              <a:ext cx="484" cy="484"/>
            </a:xfrm>
            <a:prstGeom prst="rect">
              <a:avLst/>
            </a:prstGeom>
          </p:spPr>
        </p:pic>
      </p:grpSp>
      <p:grpSp>
        <p:nvGrpSpPr>
          <p:cNvPr id="231" name="组合 230"/>
          <p:cNvGrpSpPr/>
          <p:nvPr/>
        </p:nvGrpSpPr>
        <p:grpSpPr>
          <a:xfrm rot="0">
            <a:off x="9918065" y="2310130"/>
            <a:ext cx="130175" cy="130175"/>
            <a:chOff x="16199" y="9725"/>
            <a:chExt cx="410" cy="410"/>
          </a:xfrm>
        </p:grpSpPr>
        <p:sp>
          <p:nvSpPr>
            <p:cNvPr id="232" name="椭圆 231"/>
            <p:cNvSpPr/>
            <p:nvPr/>
          </p:nvSpPr>
          <p:spPr>
            <a:xfrm>
              <a:off x="16199" y="9725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33" name="图片 232" descr="洗衣机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6265" y="9800"/>
              <a:ext cx="284" cy="284"/>
            </a:xfrm>
            <a:prstGeom prst="rect">
              <a:avLst/>
            </a:prstGeom>
          </p:spPr>
        </p:pic>
      </p:grpSp>
      <p:grpSp>
        <p:nvGrpSpPr>
          <p:cNvPr id="131" name="组合 130"/>
          <p:cNvGrpSpPr/>
          <p:nvPr/>
        </p:nvGrpSpPr>
        <p:grpSpPr>
          <a:xfrm rot="0">
            <a:off x="9594850" y="2545080"/>
            <a:ext cx="128905" cy="128905"/>
            <a:chOff x="14404" y="13204"/>
            <a:chExt cx="580" cy="580"/>
          </a:xfrm>
        </p:grpSpPr>
        <p:sp>
          <p:nvSpPr>
            <p:cNvPr id="132" name="椭圆 131"/>
            <p:cNvSpPr/>
            <p:nvPr/>
          </p:nvSpPr>
          <p:spPr>
            <a:xfrm>
              <a:off x="14404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3" name="图片 132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4517" y="13290"/>
              <a:ext cx="393" cy="393"/>
            </a:xfrm>
            <a:prstGeom prst="rect">
              <a:avLst/>
            </a:prstGeom>
          </p:spPr>
        </p:pic>
      </p:grpSp>
      <p:grpSp>
        <p:nvGrpSpPr>
          <p:cNvPr id="124" name="组合 123"/>
          <p:cNvGrpSpPr>
            <a:grpSpLocks noChangeAspect="1"/>
          </p:cNvGrpSpPr>
          <p:nvPr/>
        </p:nvGrpSpPr>
        <p:grpSpPr>
          <a:xfrm rot="0">
            <a:off x="9596755" y="5370830"/>
            <a:ext cx="144000" cy="144000"/>
            <a:chOff x="12989" y="13204"/>
            <a:chExt cx="580" cy="580"/>
          </a:xfrm>
        </p:grpSpPr>
        <p:sp>
          <p:nvSpPr>
            <p:cNvPr id="126" name="椭圆 125"/>
            <p:cNvSpPr/>
            <p:nvPr/>
          </p:nvSpPr>
          <p:spPr>
            <a:xfrm>
              <a:off x="1298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27" name="图片 126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3054" y="13268"/>
              <a:ext cx="447" cy="447"/>
            </a:xfrm>
            <a:prstGeom prst="rect">
              <a:avLst/>
            </a:prstGeom>
          </p:spPr>
        </p:pic>
      </p:grpSp>
      <p:grpSp>
        <p:nvGrpSpPr>
          <p:cNvPr id="128" name="组合 127"/>
          <p:cNvGrpSpPr>
            <a:grpSpLocks noChangeAspect="1"/>
          </p:cNvGrpSpPr>
          <p:nvPr/>
        </p:nvGrpSpPr>
        <p:grpSpPr>
          <a:xfrm rot="0">
            <a:off x="9601200" y="3598545"/>
            <a:ext cx="144000" cy="144000"/>
            <a:chOff x="11590" y="13204"/>
            <a:chExt cx="580" cy="580"/>
          </a:xfrm>
        </p:grpSpPr>
        <p:sp>
          <p:nvSpPr>
            <p:cNvPr id="129" name="椭圆 128"/>
            <p:cNvSpPr/>
            <p:nvPr/>
          </p:nvSpPr>
          <p:spPr>
            <a:xfrm>
              <a:off x="1159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0" name="图片 129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668" y="13270"/>
              <a:ext cx="413" cy="413"/>
            </a:xfrm>
            <a:prstGeom prst="rect">
              <a:avLst/>
            </a:prstGeom>
          </p:spPr>
        </p:pic>
      </p:grpSp>
      <p:grpSp>
        <p:nvGrpSpPr>
          <p:cNvPr id="108" name="组合 107"/>
          <p:cNvGrpSpPr>
            <a:grpSpLocks noChangeAspect="1"/>
          </p:cNvGrpSpPr>
          <p:nvPr/>
        </p:nvGrpSpPr>
        <p:grpSpPr>
          <a:xfrm rot="0">
            <a:off x="9594215" y="2257425"/>
            <a:ext cx="108000" cy="108000"/>
            <a:chOff x="18637" y="13204"/>
            <a:chExt cx="580" cy="580"/>
          </a:xfrm>
        </p:grpSpPr>
        <p:sp>
          <p:nvSpPr>
            <p:cNvPr id="109" name="椭圆 108"/>
            <p:cNvSpPr/>
            <p:nvPr/>
          </p:nvSpPr>
          <p:spPr>
            <a:xfrm>
              <a:off x="18637" y="13204"/>
              <a:ext cx="581" cy="581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10" name="图片 109" descr="管理用房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8655" y="13222"/>
              <a:ext cx="536" cy="536"/>
            </a:xfrm>
            <a:prstGeom prst="rect">
              <a:avLst/>
            </a:prstGeom>
          </p:spPr>
        </p:pic>
      </p:grpSp>
      <p:sp>
        <p:nvSpPr>
          <p:cNvPr id="29" name="任意多边形 28"/>
          <p:cNvSpPr/>
          <p:nvPr/>
        </p:nvSpPr>
        <p:spPr>
          <a:xfrm>
            <a:off x="2514600" y="2606040"/>
            <a:ext cx="455295" cy="539115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17" h="849">
                <a:moveTo>
                  <a:pt x="339" y="0"/>
                </a:moveTo>
                <a:lnTo>
                  <a:pt x="717" y="0"/>
                </a:lnTo>
                <a:lnTo>
                  <a:pt x="717" y="849"/>
                </a:lnTo>
                <a:lnTo>
                  <a:pt x="339" y="849"/>
                </a:lnTo>
                <a:lnTo>
                  <a:pt x="0" y="849"/>
                </a:lnTo>
                <a:lnTo>
                  <a:pt x="0" y="260"/>
                </a:lnTo>
                <a:lnTo>
                  <a:pt x="339" y="260"/>
                </a:lnTo>
                <a:lnTo>
                  <a:pt x="339" y="0"/>
                </a:lnTo>
                <a:close/>
              </a:path>
            </a:pathLst>
          </a:cu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tIns="144145" rtlCol="0" anchor="ctr">
            <a:noAutofit/>
          </a:bodyPr>
          <a:p>
            <a:pPr algn="ctr"/>
            <a:r>
              <a:rPr lang="zh-CN" altLang="en-US" sz="500" b="1">
                <a:solidFill>
                  <a:schemeClr val="tx1"/>
                </a:solidFill>
              </a:rPr>
              <a:t>卫生间</a:t>
            </a:r>
            <a:endParaRPr lang="zh-CN" altLang="en-US" sz="500" b="1">
              <a:solidFill>
                <a:schemeClr val="tx1"/>
              </a:solidFill>
            </a:endParaRPr>
          </a:p>
        </p:txBody>
      </p:sp>
      <p:grpSp>
        <p:nvGrpSpPr>
          <p:cNvPr id="185" name="组合 184"/>
          <p:cNvGrpSpPr/>
          <p:nvPr/>
        </p:nvGrpSpPr>
        <p:grpSpPr>
          <a:xfrm rot="0">
            <a:off x="3822700" y="5441950"/>
            <a:ext cx="206375" cy="206375"/>
            <a:chOff x="1557" y="13204"/>
            <a:chExt cx="581" cy="581"/>
          </a:xfrm>
        </p:grpSpPr>
        <p:sp>
          <p:nvSpPr>
            <p:cNvPr id="186" name="椭圆 18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87" name="图片 1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30" name="组合 29"/>
          <p:cNvGrpSpPr/>
          <p:nvPr/>
        </p:nvGrpSpPr>
        <p:grpSpPr>
          <a:xfrm rot="0">
            <a:off x="6027420" y="2085340"/>
            <a:ext cx="206375" cy="206375"/>
            <a:chOff x="1557" y="13204"/>
            <a:chExt cx="581" cy="581"/>
          </a:xfrm>
        </p:grpSpPr>
        <p:sp>
          <p:nvSpPr>
            <p:cNvPr id="31" name="椭圆 30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3" name="图片 32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35" name="组合 34"/>
          <p:cNvGrpSpPr>
            <a:grpSpLocks noChangeAspect="1"/>
          </p:cNvGrpSpPr>
          <p:nvPr/>
        </p:nvGrpSpPr>
        <p:grpSpPr>
          <a:xfrm rot="0">
            <a:off x="2330450" y="2136140"/>
            <a:ext cx="108000" cy="108000"/>
            <a:chOff x="1557" y="13204"/>
            <a:chExt cx="581" cy="581"/>
          </a:xfrm>
        </p:grpSpPr>
        <p:sp>
          <p:nvSpPr>
            <p:cNvPr id="36" name="椭圆 3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7" name="图片 3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38" name="组合 37"/>
          <p:cNvGrpSpPr>
            <a:grpSpLocks noChangeAspect="1"/>
          </p:cNvGrpSpPr>
          <p:nvPr/>
        </p:nvGrpSpPr>
        <p:grpSpPr>
          <a:xfrm rot="0">
            <a:off x="9237345" y="2321560"/>
            <a:ext cx="144000" cy="144000"/>
            <a:chOff x="1557" y="13204"/>
            <a:chExt cx="581" cy="581"/>
          </a:xfrm>
        </p:grpSpPr>
        <p:sp>
          <p:nvSpPr>
            <p:cNvPr id="39" name="椭圆 38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0" name="图片 39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221" name="组合 220"/>
          <p:cNvGrpSpPr>
            <a:grpSpLocks noChangeAspect="1"/>
          </p:cNvGrpSpPr>
          <p:nvPr/>
        </p:nvGrpSpPr>
        <p:grpSpPr>
          <a:xfrm rot="0">
            <a:off x="6039485" y="3504565"/>
            <a:ext cx="180000" cy="180000"/>
            <a:chOff x="2959" y="13204"/>
            <a:chExt cx="580" cy="580"/>
          </a:xfrm>
        </p:grpSpPr>
        <p:sp>
          <p:nvSpPr>
            <p:cNvPr id="222" name="椭圆 221"/>
            <p:cNvSpPr/>
            <p:nvPr/>
          </p:nvSpPr>
          <p:spPr>
            <a:xfrm>
              <a:off x="295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23" name="图片 222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14" y="13270"/>
              <a:ext cx="490" cy="490"/>
            </a:xfrm>
            <a:prstGeom prst="rect">
              <a:avLst/>
            </a:prstGeom>
          </p:spPr>
        </p:pic>
      </p:grpSp>
      <p:sp>
        <p:nvSpPr>
          <p:cNvPr id="215" name="文本框 214"/>
          <p:cNvSpPr txBox="1"/>
          <p:nvPr/>
        </p:nvSpPr>
        <p:spPr>
          <a:xfrm>
            <a:off x="3490595" y="5648325"/>
            <a:ext cx="87693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754620" y="2212975"/>
            <a:ext cx="1381760" cy="932180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 anchorCtr="1">
            <a:normAutofit/>
          </a:bodyPr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N-08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120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任意多边形 50"/>
          <p:cNvSpPr/>
          <p:nvPr/>
        </p:nvSpPr>
        <p:spPr>
          <a:xfrm>
            <a:off x="6699250" y="2212975"/>
            <a:ext cx="1055370" cy="958850"/>
          </a:xfrm>
          <a:custGeom>
            <a:avLst/>
            <a:gdLst>
              <a:gd name="connsiteX0" fmla="*/ 0 w 314"/>
              <a:gd name="connsiteY0" fmla="*/ 0 h 221"/>
              <a:gd name="connsiteX1" fmla="*/ 311 w 314"/>
              <a:gd name="connsiteY1" fmla="*/ 0 h 221"/>
              <a:gd name="connsiteX2" fmla="*/ 314 w 314"/>
              <a:gd name="connsiteY2" fmla="*/ 212 h 221"/>
              <a:gd name="connsiteX3" fmla="*/ 29 w 314"/>
              <a:gd name="connsiteY3" fmla="*/ 215 h 221"/>
              <a:gd name="connsiteX4" fmla="*/ 0 w 314"/>
              <a:gd name="connsiteY4" fmla="*/ 0 h 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2" h="1510">
                <a:moveTo>
                  <a:pt x="482" y="0"/>
                </a:moveTo>
                <a:lnTo>
                  <a:pt x="1662" y="0"/>
                </a:lnTo>
                <a:lnTo>
                  <a:pt x="1662" y="1510"/>
                </a:lnTo>
                <a:lnTo>
                  <a:pt x="482" y="1510"/>
                </a:lnTo>
                <a:lnTo>
                  <a:pt x="482" y="1509"/>
                </a:lnTo>
                <a:lnTo>
                  <a:pt x="462" y="1510"/>
                </a:lnTo>
                <a:cubicBezTo>
                  <a:pt x="412" y="1511"/>
                  <a:pt x="361" y="1510"/>
                  <a:pt x="305" y="1503"/>
                </a:cubicBezTo>
                <a:lnTo>
                  <a:pt x="304" y="1496"/>
                </a:lnTo>
                <a:lnTo>
                  <a:pt x="288" y="1496"/>
                </a:lnTo>
                <a:cubicBezTo>
                  <a:pt x="118" y="1487"/>
                  <a:pt x="7" y="1343"/>
                  <a:pt x="0" y="1160"/>
                </a:cubicBezTo>
                <a:lnTo>
                  <a:pt x="0" y="1158"/>
                </a:lnTo>
                <a:lnTo>
                  <a:pt x="0" y="1158"/>
                </a:lnTo>
                <a:lnTo>
                  <a:pt x="0" y="1141"/>
                </a:lnTo>
                <a:lnTo>
                  <a:pt x="0" y="871"/>
                </a:lnTo>
                <a:lnTo>
                  <a:pt x="261" y="871"/>
                </a:lnTo>
                <a:lnTo>
                  <a:pt x="264" y="871"/>
                </a:lnTo>
                <a:cubicBezTo>
                  <a:pt x="285" y="868"/>
                  <a:pt x="308" y="867"/>
                  <a:pt x="331" y="867"/>
                </a:cubicBezTo>
                <a:cubicBezTo>
                  <a:pt x="360" y="867"/>
                  <a:pt x="410" y="868"/>
                  <a:pt x="475" y="870"/>
                </a:cubicBezTo>
                <a:lnTo>
                  <a:pt x="482" y="870"/>
                </a:lnTo>
                <a:lnTo>
                  <a:pt x="482" y="0"/>
                </a:lnTo>
                <a:close/>
              </a:path>
            </a:pathLst>
          </a:custGeom>
          <a:solidFill>
            <a:srgbClr val="34A9B2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1000" b="1">
                <a:solidFill>
                  <a:schemeClr val="tx1"/>
                </a:solidFill>
              </a:rPr>
              <a:t>         </a:t>
            </a:r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N-09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服饰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任意多边形 53"/>
          <p:cNvSpPr/>
          <p:nvPr/>
        </p:nvSpPr>
        <p:spPr>
          <a:xfrm>
            <a:off x="8439150" y="4561840"/>
            <a:ext cx="697230" cy="44767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cd4">
                <a:pos x="hc" y="t"/>
              </a:cxn>
              <a:cxn ang="3cd4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cd4">
                <a:pos x="ir" y="it"/>
              </a:cxn>
            </a:cxnLst>
            <a:rect l="l" t="t" r="r" b="b"/>
            <a:pathLst>
              <a:path w="1131" h="624">
                <a:moveTo>
                  <a:pt x="0" y="0"/>
                </a:moveTo>
                <a:lnTo>
                  <a:pt x="563" y="0"/>
                </a:lnTo>
                <a:lnTo>
                  <a:pt x="733" y="0"/>
                </a:lnTo>
                <a:lnTo>
                  <a:pt x="933" y="0"/>
                </a:lnTo>
                <a:lnTo>
                  <a:pt x="952" y="0"/>
                </a:lnTo>
                <a:lnTo>
                  <a:pt x="952" y="1"/>
                </a:lnTo>
                <a:lnTo>
                  <a:pt x="953" y="1"/>
                </a:lnTo>
                <a:cubicBezTo>
                  <a:pt x="1053" y="11"/>
                  <a:pt x="1131" y="98"/>
                  <a:pt x="1131" y="203"/>
                </a:cubicBezTo>
                <a:cubicBezTo>
                  <a:pt x="1131" y="213"/>
                  <a:pt x="1130" y="223"/>
                  <a:pt x="1129" y="233"/>
                </a:cubicBezTo>
                <a:lnTo>
                  <a:pt x="1128" y="235"/>
                </a:lnTo>
                <a:lnTo>
                  <a:pt x="1130" y="235"/>
                </a:lnTo>
                <a:lnTo>
                  <a:pt x="1130" y="624"/>
                </a:lnTo>
                <a:lnTo>
                  <a:pt x="733" y="624"/>
                </a:lnTo>
                <a:lnTo>
                  <a:pt x="674" y="624"/>
                </a:lnTo>
                <a:lnTo>
                  <a:pt x="0" y="624"/>
                </a:lnTo>
                <a:lnTo>
                  <a:pt x="0" y="0"/>
                </a:lnTo>
                <a:close/>
              </a:path>
            </a:pathLst>
          </a:cu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N-07</a:t>
            </a:r>
            <a:endParaRPr lang="en-US" altLang="zh-CN" sz="7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卤味</a:t>
            </a:r>
            <a:endParaRPr lang="zh-CN" altLang="en-US" sz="7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25</a:t>
            </a:r>
            <a:r>
              <a:rPr lang="zh-CN" altLang="en-US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7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9" name="任意多边形 88"/>
          <p:cNvSpPr/>
          <p:nvPr/>
        </p:nvSpPr>
        <p:spPr>
          <a:xfrm>
            <a:off x="4157980" y="4561205"/>
            <a:ext cx="730250" cy="954405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0" h="1503">
                <a:moveTo>
                  <a:pt x="560" y="0"/>
                </a:moveTo>
                <a:lnTo>
                  <a:pt x="560" y="10"/>
                </a:lnTo>
                <a:lnTo>
                  <a:pt x="1150" y="10"/>
                </a:lnTo>
                <a:lnTo>
                  <a:pt x="1150" y="584"/>
                </a:lnTo>
                <a:lnTo>
                  <a:pt x="1149" y="584"/>
                </a:lnTo>
                <a:lnTo>
                  <a:pt x="1149" y="1503"/>
                </a:lnTo>
                <a:lnTo>
                  <a:pt x="14" y="1503"/>
                </a:lnTo>
                <a:lnTo>
                  <a:pt x="14" y="1502"/>
                </a:lnTo>
                <a:lnTo>
                  <a:pt x="0" y="1502"/>
                </a:lnTo>
                <a:lnTo>
                  <a:pt x="0" y="572"/>
                </a:lnTo>
                <a:lnTo>
                  <a:pt x="14" y="572"/>
                </a:lnTo>
                <a:lnTo>
                  <a:pt x="14" y="560"/>
                </a:lnTo>
                <a:lnTo>
                  <a:pt x="14" y="558"/>
                </a:lnTo>
                <a:lnTo>
                  <a:pt x="16" y="558"/>
                </a:lnTo>
                <a:lnTo>
                  <a:pt x="560" y="0"/>
                </a:lnTo>
                <a:close/>
              </a:path>
            </a:pathLst>
          </a:custGeom>
          <a:solidFill>
            <a:srgbClr val="E6AA8C">
              <a:alpha val="9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N-01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霸王茶姬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51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887595" y="4561840"/>
            <a:ext cx="693420" cy="95377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N-02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遇花溪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55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581015" y="4561840"/>
            <a:ext cx="693420" cy="95377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N-03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55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274435" y="4561205"/>
            <a:ext cx="720725" cy="574675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 anchorCtr="1">
            <a:normAutofit fontScale="90000" lnSpcReduction="20000"/>
          </a:bodyPr>
          <a:p>
            <a:pPr algn="l"/>
            <a:r>
              <a:rPr lang="en-US" altLang="zh-CN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N-04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香港小熊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33</a:t>
            </a: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7" name="任意多边形 96"/>
          <p:cNvSpPr/>
          <p:nvPr/>
        </p:nvSpPr>
        <p:spPr>
          <a:xfrm>
            <a:off x="6995795" y="4561840"/>
            <a:ext cx="758825" cy="11468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9" h="1806">
                <a:moveTo>
                  <a:pt x="0" y="0"/>
                </a:moveTo>
                <a:lnTo>
                  <a:pt x="1159" y="0"/>
                </a:lnTo>
                <a:lnTo>
                  <a:pt x="1159" y="925"/>
                </a:lnTo>
                <a:lnTo>
                  <a:pt x="1159" y="932"/>
                </a:lnTo>
                <a:lnTo>
                  <a:pt x="1159" y="1806"/>
                </a:lnTo>
                <a:lnTo>
                  <a:pt x="342" y="1806"/>
                </a:lnTo>
                <a:lnTo>
                  <a:pt x="342" y="932"/>
                </a:lnTo>
                <a:lnTo>
                  <a:pt x="0" y="932"/>
                </a:lnTo>
                <a:lnTo>
                  <a:pt x="0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N-05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粽子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69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7753985" y="4561840"/>
            <a:ext cx="685165" cy="115379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N-06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65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6972300" y="3554730"/>
            <a:ext cx="438150" cy="39941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indent="0" algn="l" fontAlgn="auto">
              <a:lnSpc>
                <a:spcPct val="100000"/>
              </a:lnSpc>
            </a:pPr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N-10</a:t>
            </a:r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100000"/>
              </a:lnSpc>
            </a:pPr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00000"/>
              </a:lnSpc>
            </a:pPr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水果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00000"/>
              </a:lnSpc>
            </a:pP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00000"/>
              </a:lnSpc>
            </a:pPr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14</a:t>
            </a:r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8777605" y="3445510"/>
            <a:ext cx="361950" cy="47625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N-22</a:t>
            </a:r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糖葫芦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14</a:t>
            </a:r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3" name="任意多边形 102"/>
          <p:cNvSpPr/>
          <p:nvPr/>
        </p:nvSpPr>
        <p:spPr>
          <a:xfrm>
            <a:off x="4178300" y="1850390"/>
            <a:ext cx="1416050" cy="12750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230" h="2008">
                <a:moveTo>
                  <a:pt x="1660" y="0"/>
                </a:moveTo>
                <a:lnTo>
                  <a:pt x="2205" y="0"/>
                </a:lnTo>
                <a:lnTo>
                  <a:pt x="2205" y="598"/>
                </a:lnTo>
                <a:lnTo>
                  <a:pt x="2230" y="598"/>
                </a:lnTo>
                <a:lnTo>
                  <a:pt x="2230" y="2008"/>
                </a:lnTo>
                <a:lnTo>
                  <a:pt x="0" y="2008"/>
                </a:lnTo>
                <a:lnTo>
                  <a:pt x="0" y="598"/>
                </a:lnTo>
                <a:lnTo>
                  <a:pt x="1660" y="598"/>
                </a:lnTo>
                <a:lnTo>
                  <a:pt x="1660" y="0"/>
                </a:lnTo>
                <a:close/>
              </a:path>
            </a:pathLst>
          </a:cu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N-11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星巴克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2987040" y="2228850"/>
            <a:ext cx="1191260" cy="91694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N-12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面馆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7" name="任意多边形 106"/>
          <p:cNvSpPr/>
          <p:nvPr/>
        </p:nvSpPr>
        <p:spPr>
          <a:xfrm>
            <a:off x="793115" y="2225675"/>
            <a:ext cx="1479550" cy="1715135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30" h="2701">
                <a:moveTo>
                  <a:pt x="0" y="0"/>
                </a:moveTo>
                <a:lnTo>
                  <a:pt x="2330" y="0"/>
                </a:lnTo>
                <a:lnTo>
                  <a:pt x="2330" y="860"/>
                </a:lnTo>
                <a:lnTo>
                  <a:pt x="2329" y="860"/>
                </a:lnTo>
                <a:lnTo>
                  <a:pt x="2329" y="2310"/>
                </a:lnTo>
                <a:lnTo>
                  <a:pt x="2328" y="2310"/>
                </a:lnTo>
                <a:lnTo>
                  <a:pt x="2328" y="2701"/>
                </a:lnTo>
                <a:lnTo>
                  <a:pt x="1190" y="2701"/>
                </a:lnTo>
                <a:lnTo>
                  <a:pt x="1190" y="2310"/>
                </a:lnTo>
                <a:lnTo>
                  <a:pt x="530" y="2310"/>
                </a:lnTo>
                <a:lnTo>
                  <a:pt x="530" y="860"/>
                </a:lnTo>
                <a:lnTo>
                  <a:pt x="0" y="860"/>
                </a:lnTo>
                <a:lnTo>
                  <a:pt x="0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N-13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肯德基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180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4" name="任意多边形 153"/>
          <p:cNvSpPr/>
          <p:nvPr/>
        </p:nvSpPr>
        <p:spPr>
          <a:xfrm>
            <a:off x="558165" y="2787650"/>
            <a:ext cx="3064510" cy="273685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826" h="4310">
                <a:moveTo>
                  <a:pt x="0" y="0"/>
                </a:moveTo>
                <a:lnTo>
                  <a:pt x="890" y="0"/>
                </a:lnTo>
                <a:lnTo>
                  <a:pt x="890" y="1413"/>
                </a:lnTo>
                <a:lnTo>
                  <a:pt x="1560" y="1413"/>
                </a:lnTo>
                <a:lnTo>
                  <a:pt x="1560" y="1817"/>
                </a:lnTo>
                <a:lnTo>
                  <a:pt x="2700" y="1817"/>
                </a:lnTo>
                <a:lnTo>
                  <a:pt x="2700" y="2837"/>
                </a:lnTo>
                <a:lnTo>
                  <a:pt x="4370" y="2837"/>
                </a:lnTo>
                <a:lnTo>
                  <a:pt x="4386" y="2819"/>
                </a:lnTo>
                <a:lnTo>
                  <a:pt x="4826" y="3319"/>
                </a:lnTo>
                <a:lnTo>
                  <a:pt x="4826" y="4310"/>
                </a:lnTo>
                <a:lnTo>
                  <a:pt x="4100" y="4310"/>
                </a:lnTo>
                <a:lnTo>
                  <a:pt x="4100" y="4308"/>
                </a:lnTo>
                <a:lnTo>
                  <a:pt x="2700" y="4308"/>
                </a:lnTo>
                <a:lnTo>
                  <a:pt x="2581" y="4308"/>
                </a:lnTo>
                <a:lnTo>
                  <a:pt x="1560" y="4308"/>
                </a:lnTo>
                <a:lnTo>
                  <a:pt x="1560" y="2868"/>
                </a:lnTo>
                <a:lnTo>
                  <a:pt x="370" y="2868"/>
                </a:lnTo>
                <a:lnTo>
                  <a:pt x="370" y="1413"/>
                </a:lnTo>
                <a:lnTo>
                  <a:pt x="0" y="1413"/>
                </a:lnTo>
                <a:lnTo>
                  <a:pt x="0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N-14</a:t>
            </a:r>
            <a:endParaRPr lang="en-US" altLang="zh-CN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just"/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</a:t>
            </a:r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驿佰味</a:t>
            </a:r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290</a:t>
            </a:r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9" name="矩形 158"/>
          <p:cNvSpPr/>
          <p:nvPr/>
        </p:nvSpPr>
        <p:spPr>
          <a:xfrm>
            <a:off x="4494530" y="3504565"/>
            <a:ext cx="878840" cy="60198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>
              <a:lnSpc>
                <a:spcPct val="150000"/>
              </a:lnSpc>
            </a:pPr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N-25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麦卡秀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40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" name="矩形 173"/>
          <p:cNvSpPr/>
          <p:nvPr/>
        </p:nvSpPr>
        <p:spPr>
          <a:xfrm>
            <a:off x="2515235" y="3475355"/>
            <a:ext cx="1852295" cy="63119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tIns="179705" rtlCol="0" anchor="ctr"/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美陈休闲区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78" name="组合 177"/>
          <p:cNvGrpSpPr>
            <a:grpSpLocks noChangeAspect="1"/>
          </p:cNvGrpSpPr>
          <p:nvPr/>
        </p:nvGrpSpPr>
        <p:grpSpPr>
          <a:xfrm>
            <a:off x="3338830" y="3577590"/>
            <a:ext cx="180000" cy="180000"/>
            <a:chOff x="8335" y="8083"/>
            <a:chExt cx="406" cy="406"/>
          </a:xfrm>
        </p:grpSpPr>
        <p:sp>
          <p:nvSpPr>
            <p:cNvPr id="176" name="椭圆 175"/>
            <p:cNvSpPr/>
            <p:nvPr/>
          </p:nvSpPr>
          <p:spPr>
            <a:xfrm>
              <a:off x="8335" y="8083"/>
              <a:ext cx="406" cy="406"/>
            </a:xfrm>
            <a:prstGeom prst="ellipse">
              <a:avLst/>
            </a:prstGeom>
            <a:solidFill>
              <a:srgbClr val="F0B9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77" name="图片 176" descr="用餐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99" y="8149"/>
              <a:ext cx="278" cy="27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50000"/>
          </a:blip>
          <a:stretch>
            <a:fillRect l="4000" t="18000" r="4000" b="12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72" name="任意多边形 171"/>
          <p:cNvSpPr/>
          <p:nvPr/>
        </p:nvSpPr>
        <p:spPr>
          <a:xfrm>
            <a:off x="561975" y="1850390"/>
            <a:ext cx="11010900" cy="401129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340" h="6317">
                <a:moveTo>
                  <a:pt x="8996" y="5197"/>
                </a:moveTo>
                <a:lnTo>
                  <a:pt x="8996" y="6089"/>
                </a:lnTo>
                <a:lnTo>
                  <a:pt x="10483" y="6089"/>
                </a:lnTo>
                <a:lnTo>
                  <a:pt x="10483" y="5197"/>
                </a:lnTo>
                <a:lnTo>
                  <a:pt x="8996" y="5197"/>
                </a:lnTo>
                <a:close/>
                <a:moveTo>
                  <a:pt x="7365" y="0"/>
                </a:moveTo>
                <a:lnTo>
                  <a:pt x="7920" y="0"/>
                </a:lnTo>
                <a:lnTo>
                  <a:pt x="7920" y="619"/>
                </a:lnTo>
                <a:lnTo>
                  <a:pt x="9690" y="619"/>
                </a:lnTo>
                <a:lnTo>
                  <a:pt x="9690" y="1476"/>
                </a:lnTo>
                <a:lnTo>
                  <a:pt x="10132" y="1476"/>
                </a:lnTo>
                <a:lnTo>
                  <a:pt x="10132" y="572"/>
                </a:lnTo>
                <a:lnTo>
                  <a:pt x="13509" y="572"/>
                </a:lnTo>
                <a:lnTo>
                  <a:pt x="13509" y="864"/>
                </a:lnTo>
                <a:lnTo>
                  <a:pt x="14060" y="864"/>
                </a:lnTo>
                <a:lnTo>
                  <a:pt x="14060" y="571"/>
                </a:lnTo>
                <a:lnTo>
                  <a:pt x="17340" y="571"/>
                </a:lnTo>
                <a:lnTo>
                  <a:pt x="17340" y="6129"/>
                </a:lnTo>
                <a:lnTo>
                  <a:pt x="17339" y="6129"/>
                </a:lnTo>
                <a:lnTo>
                  <a:pt x="17339" y="6317"/>
                </a:lnTo>
                <a:lnTo>
                  <a:pt x="14622" y="6317"/>
                </a:lnTo>
                <a:lnTo>
                  <a:pt x="14622" y="6129"/>
                </a:lnTo>
                <a:lnTo>
                  <a:pt x="14060" y="6129"/>
                </a:lnTo>
                <a:lnTo>
                  <a:pt x="14060" y="5786"/>
                </a:lnTo>
                <a:lnTo>
                  <a:pt x="13509" y="5786"/>
                </a:lnTo>
                <a:lnTo>
                  <a:pt x="13509" y="6090"/>
                </a:lnTo>
                <a:lnTo>
                  <a:pt x="10634" y="6090"/>
                </a:lnTo>
                <a:lnTo>
                  <a:pt x="10634" y="6091"/>
                </a:lnTo>
                <a:lnTo>
                  <a:pt x="8995" y="6091"/>
                </a:lnTo>
                <a:lnTo>
                  <a:pt x="8995" y="5784"/>
                </a:lnTo>
                <a:lnTo>
                  <a:pt x="8684" y="5784"/>
                </a:lnTo>
                <a:lnTo>
                  <a:pt x="8684" y="5783"/>
                </a:lnTo>
                <a:lnTo>
                  <a:pt x="1561" y="5783"/>
                </a:lnTo>
                <a:lnTo>
                  <a:pt x="1561" y="4343"/>
                </a:lnTo>
                <a:lnTo>
                  <a:pt x="375" y="4343"/>
                </a:lnTo>
                <a:lnTo>
                  <a:pt x="375" y="2890"/>
                </a:lnTo>
                <a:lnTo>
                  <a:pt x="0" y="2890"/>
                </a:lnTo>
                <a:lnTo>
                  <a:pt x="0" y="1477"/>
                </a:lnTo>
                <a:lnTo>
                  <a:pt x="375" y="1477"/>
                </a:lnTo>
                <a:lnTo>
                  <a:pt x="375" y="608"/>
                </a:lnTo>
                <a:lnTo>
                  <a:pt x="2670" y="608"/>
                </a:lnTo>
                <a:lnTo>
                  <a:pt x="2670" y="1181"/>
                </a:lnTo>
                <a:lnTo>
                  <a:pt x="3819" y="1181"/>
                </a:lnTo>
                <a:lnTo>
                  <a:pt x="3819" y="619"/>
                </a:lnTo>
                <a:lnTo>
                  <a:pt x="7365" y="619"/>
                </a:lnTo>
                <a:lnTo>
                  <a:pt x="7365" y="0"/>
                </a:lnTo>
                <a:close/>
              </a:path>
            </a:pathLst>
          </a:custGeom>
          <a:solidFill>
            <a:srgbClr val="DCD7CD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-635" y="625475"/>
            <a:ext cx="12192000" cy="37401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ctr" rtl="0" eaLnBrk="0">
              <a:lnSpc>
                <a:spcPct val="92000"/>
              </a:lnSpc>
            </a:pP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德清</a:t>
            </a:r>
            <a:r>
              <a:rPr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服务区</a:t>
            </a: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（南区）</a:t>
            </a: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3000509000000000000" charset="-122"/>
                <a:ea typeface="方正小标宋简体" panose="03000509000000000000" charset="-122"/>
                <a:cs typeface="微软雅黑" panose="020B0503020204020204" charset="-122"/>
                <a:sym typeface="+mn-ea"/>
              </a:rPr>
              <a:t>业态规划图</a:t>
            </a:r>
            <a:endParaRPr lang="zh-CN" altLang="en-US" sz="2000" b="1" spc="90" dirty="0">
              <a:solidFill>
                <a:schemeClr val="tx1"/>
              </a:solidFill>
              <a:effectLst/>
              <a:latin typeface="方正小标宋简体" panose="03000509000000000000" charset="-122"/>
              <a:ea typeface="方正小标宋简体" panose="03000509000000000000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5825" y="6170295"/>
            <a:ext cx="10702925" cy="562610"/>
            <a:chOff x="1395" y="9717"/>
            <a:chExt cx="16855" cy="886"/>
          </a:xfrm>
        </p:grpSpPr>
        <p:sp>
          <p:nvSpPr>
            <p:cNvPr id="4" name="文本框 3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sp>
        <p:nvSpPr>
          <p:cNvPr id="7" name="矩形 6"/>
          <p:cNvSpPr/>
          <p:nvPr/>
        </p:nvSpPr>
        <p:spPr>
          <a:xfrm>
            <a:off x="10125710" y="2212975"/>
            <a:ext cx="1443355" cy="367347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55" name="组合 154"/>
          <p:cNvGrpSpPr>
            <a:grpSpLocks noChangeAspect="1"/>
          </p:cNvGrpSpPr>
          <p:nvPr/>
        </p:nvGrpSpPr>
        <p:grpSpPr>
          <a:xfrm rot="0">
            <a:off x="10716260" y="3676650"/>
            <a:ext cx="216000" cy="216000"/>
            <a:chOff x="10118" y="13204"/>
            <a:chExt cx="580" cy="580"/>
          </a:xfrm>
        </p:grpSpPr>
        <p:sp>
          <p:nvSpPr>
            <p:cNvPr id="156" name="椭圆 155"/>
            <p:cNvSpPr/>
            <p:nvPr/>
          </p:nvSpPr>
          <p:spPr>
            <a:xfrm>
              <a:off x="10118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57" name="图片 156" descr="卫生间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216" y="13304"/>
              <a:ext cx="393" cy="393"/>
            </a:xfrm>
            <a:prstGeom prst="rect">
              <a:avLst/>
            </a:prstGeom>
          </p:spPr>
        </p:pic>
      </p:grpSp>
      <p:sp>
        <p:nvSpPr>
          <p:cNvPr id="9" name="矩形 8"/>
          <p:cNvSpPr/>
          <p:nvPr/>
        </p:nvSpPr>
        <p:spPr>
          <a:xfrm>
            <a:off x="8439150" y="5009515"/>
            <a:ext cx="696595" cy="70675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1" name="组合 110"/>
          <p:cNvGrpSpPr>
            <a:grpSpLocks noChangeAspect="1"/>
          </p:cNvGrpSpPr>
          <p:nvPr/>
        </p:nvGrpSpPr>
        <p:grpSpPr>
          <a:xfrm rot="0">
            <a:off x="8667115" y="5260975"/>
            <a:ext cx="216000" cy="216000"/>
            <a:chOff x="17232" y="13204"/>
            <a:chExt cx="580" cy="580"/>
          </a:xfrm>
        </p:grpSpPr>
        <p:sp>
          <p:nvSpPr>
            <p:cNvPr id="112" name="椭圆 111"/>
            <p:cNvSpPr/>
            <p:nvPr/>
          </p:nvSpPr>
          <p:spPr>
            <a:xfrm>
              <a:off x="17232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13" name="图片 112" descr="司乘休息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7332" y="13304"/>
              <a:ext cx="380" cy="380"/>
            </a:xfrm>
            <a:prstGeom prst="rect">
              <a:avLst/>
            </a:prstGeom>
          </p:spPr>
        </p:pic>
      </p:grpSp>
      <p:sp>
        <p:nvSpPr>
          <p:cNvPr id="10" name="矩形 9"/>
          <p:cNvSpPr/>
          <p:nvPr/>
        </p:nvSpPr>
        <p:spPr>
          <a:xfrm>
            <a:off x="9508490" y="5136515"/>
            <a:ext cx="323850" cy="5803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488805" y="3373755"/>
            <a:ext cx="376555" cy="5803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9490075" y="2418715"/>
            <a:ext cx="341630" cy="34163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489440" y="2213610"/>
            <a:ext cx="342900" cy="20574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9831705" y="2213610"/>
            <a:ext cx="294640" cy="32004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9831705" y="2533650"/>
            <a:ext cx="294640" cy="25400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9832340" y="5516880"/>
            <a:ext cx="294640" cy="25082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5" name="组合 114"/>
          <p:cNvGrpSpPr/>
          <p:nvPr/>
        </p:nvGrpSpPr>
        <p:grpSpPr>
          <a:xfrm rot="0">
            <a:off x="9913620" y="5587365"/>
            <a:ext cx="130175" cy="130175"/>
            <a:chOff x="15760" y="13204"/>
            <a:chExt cx="580" cy="580"/>
          </a:xfrm>
        </p:grpSpPr>
        <p:sp>
          <p:nvSpPr>
            <p:cNvPr id="116" name="椭圆 115"/>
            <p:cNvSpPr/>
            <p:nvPr/>
          </p:nvSpPr>
          <p:spPr>
            <a:xfrm>
              <a:off x="1576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17" name="图片 116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790" y="13255"/>
              <a:ext cx="484" cy="484"/>
            </a:xfrm>
            <a:prstGeom prst="rect">
              <a:avLst/>
            </a:prstGeom>
          </p:spPr>
        </p:pic>
      </p:grpSp>
      <p:grpSp>
        <p:nvGrpSpPr>
          <p:cNvPr id="25" name="组合 24"/>
          <p:cNvGrpSpPr/>
          <p:nvPr/>
        </p:nvGrpSpPr>
        <p:grpSpPr>
          <a:xfrm rot="0">
            <a:off x="9918065" y="2600325"/>
            <a:ext cx="130175" cy="130175"/>
            <a:chOff x="15760" y="13204"/>
            <a:chExt cx="580" cy="580"/>
          </a:xfrm>
        </p:grpSpPr>
        <p:sp>
          <p:nvSpPr>
            <p:cNvPr id="26" name="椭圆 25"/>
            <p:cNvSpPr/>
            <p:nvPr/>
          </p:nvSpPr>
          <p:spPr>
            <a:xfrm>
              <a:off x="1576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7" name="图片 26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790" y="13255"/>
              <a:ext cx="484" cy="484"/>
            </a:xfrm>
            <a:prstGeom prst="rect">
              <a:avLst/>
            </a:prstGeom>
          </p:spPr>
        </p:pic>
      </p:grpSp>
      <p:grpSp>
        <p:nvGrpSpPr>
          <p:cNvPr id="231" name="组合 230"/>
          <p:cNvGrpSpPr/>
          <p:nvPr/>
        </p:nvGrpSpPr>
        <p:grpSpPr>
          <a:xfrm rot="0">
            <a:off x="9918065" y="2310130"/>
            <a:ext cx="130175" cy="130175"/>
            <a:chOff x="16199" y="9725"/>
            <a:chExt cx="410" cy="410"/>
          </a:xfrm>
        </p:grpSpPr>
        <p:sp>
          <p:nvSpPr>
            <p:cNvPr id="232" name="椭圆 231"/>
            <p:cNvSpPr/>
            <p:nvPr/>
          </p:nvSpPr>
          <p:spPr>
            <a:xfrm>
              <a:off x="16199" y="9725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33" name="图片 232" descr="洗衣机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6265" y="9800"/>
              <a:ext cx="284" cy="284"/>
            </a:xfrm>
            <a:prstGeom prst="rect">
              <a:avLst/>
            </a:prstGeom>
          </p:spPr>
        </p:pic>
      </p:grpSp>
      <p:grpSp>
        <p:nvGrpSpPr>
          <p:cNvPr id="131" name="组合 130"/>
          <p:cNvGrpSpPr/>
          <p:nvPr/>
        </p:nvGrpSpPr>
        <p:grpSpPr>
          <a:xfrm rot="0">
            <a:off x="9594850" y="2545080"/>
            <a:ext cx="128905" cy="128905"/>
            <a:chOff x="14404" y="13204"/>
            <a:chExt cx="580" cy="580"/>
          </a:xfrm>
        </p:grpSpPr>
        <p:sp>
          <p:nvSpPr>
            <p:cNvPr id="132" name="椭圆 131"/>
            <p:cNvSpPr/>
            <p:nvPr/>
          </p:nvSpPr>
          <p:spPr>
            <a:xfrm>
              <a:off x="14404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3" name="图片 132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4517" y="13290"/>
              <a:ext cx="393" cy="393"/>
            </a:xfrm>
            <a:prstGeom prst="rect">
              <a:avLst/>
            </a:prstGeom>
          </p:spPr>
        </p:pic>
      </p:grpSp>
      <p:grpSp>
        <p:nvGrpSpPr>
          <p:cNvPr id="124" name="组合 123"/>
          <p:cNvGrpSpPr>
            <a:grpSpLocks noChangeAspect="1"/>
          </p:cNvGrpSpPr>
          <p:nvPr/>
        </p:nvGrpSpPr>
        <p:grpSpPr>
          <a:xfrm rot="0">
            <a:off x="9596755" y="5370830"/>
            <a:ext cx="144000" cy="144000"/>
            <a:chOff x="12989" y="13204"/>
            <a:chExt cx="580" cy="580"/>
          </a:xfrm>
        </p:grpSpPr>
        <p:sp>
          <p:nvSpPr>
            <p:cNvPr id="126" name="椭圆 125"/>
            <p:cNvSpPr/>
            <p:nvPr/>
          </p:nvSpPr>
          <p:spPr>
            <a:xfrm>
              <a:off x="1298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27" name="图片 126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3054" y="13268"/>
              <a:ext cx="447" cy="447"/>
            </a:xfrm>
            <a:prstGeom prst="rect">
              <a:avLst/>
            </a:prstGeom>
          </p:spPr>
        </p:pic>
      </p:grpSp>
      <p:grpSp>
        <p:nvGrpSpPr>
          <p:cNvPr id="128" name="组合 127"/>
          <p:cNvGrpSpPr>
            <a:grpSpLocks noChangeAspect="1"/>
          </p:cNvGrpSpPr>
          <p:nvPr/>
        </p:nvGrpSpPr>
        <p:grpSpPr>
          <a:xfrm rot="0">
            <a:off x="9601200" y="3598545"/>
            <a:ext cx="144000" cy="144000"/>
            <a:chOff x="11590" y="13204"/>
            <a:chExt cx="580" cy="580"/>
          </a:xfrm>
        </p:grpSpPr>
        <p:sp>
          <p:nvSpPr>
            <p:cNvPr id="129" name="椭圆 128"/>
            <p:cNvSpPr/>
            <p:nvPr/>
          </p:nvSpPr>
          <p:spPr>
            <a:xfrm>
              <a:off x="11590" y="13204"/>
              <a:ext cx="581" cy="58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0" name="图片 129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668" y="13270"/>
              <a:ext cx="413" cy="413"/>
            </a:xfrm>
            <a:prstGeom prst="rect">
              <a:avLst/>
            </a:prstGeom>
          </p:spPr>
        </p:pic>
      </p:grpSp>
      <p:grpSp>
        <p:nvGrpSpPr>
          <p:cNvPr id="108" name="组合 107"/>
          <p:cNvGrpSpPr>
            <a:grpSpLocks noChangeAspect="1"/>
          </p:cNvGrpSpPr>
          <p:nvPr/>
        </p:nvGrpSpPr>
        <p:grpSpPr>
          <a:xfrm rot="0">
            <a:off x="9594215" y="2257425"/>
            <a:ext cx="108000" cy="108000"/>
            <a:chOff x="18637" y="13204"/>
            <a:chExt cx="580" cy="580"/>
          </a:xfrm>
        </p:grpSpPr>
        <p:sp>
          <p:nvSpPr>
            <p:cNvPr id="109" name="椭圆 108"/>
            <p:cNvSpPr/>
            <p:nvPr/>
          </p:nvSpPr>
          <p:spPr>
            <a:xfrm>
              <a:off x="18637" y="13204"/>
              <a:ext cx="581" cy="581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10" name="图片 109" descr="管理用房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8655" y="13222"/>
              <a:ext cx="536" cy="536"/>
            </a:xfrm>
            <a:prstGeom prst="rect">
              <a:avLst/>
            </a:prstGeom>
          </p:spPr>
        </p:pic>
      </p:grpSp>
      <p:sp>
        <p:nvSpPr>
          <p:cNvPr id="29" name="任意多边形 28"/>
          <p:cNvSpPr/>
          <p:nvPr/>
        </p:nvSpPr>
        <p:spPr>
          <a:xfrm>
            <a:off x="2514600" y="2606040"/>
            <a:ext cx="455295" cy="53911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17" h="849">
                <a:moveTo>
                  <a:pt x="339" y="0"/>
                </a:moveTo>
                <a:lnTo>
                  <a:pt x="717" y="0"/>
                </a:lnTo>
                <a:lnTo>
                  <a:pt x="717" y="849"/>
                </a:lnTo>
                <a:lnTo>
                  <a:pt x="339" y="849"/>
                </a:lnTo>
                <a:lnTo>
                  <a:pt x="0" y="849"/>
                </a:lnTo>
                <a:lnTo>
                  <a:pt x="0" y="260"/>
                </a:lnTo>
                <a:lnTo>
                  <a:pt x="339" y="260"/>
                </a:lnTo>
                <a:lnTo>
                  <a:pt x="339" y="0"/>
                </a:lnTo>
                <a:close/>
              </a:path>
            </a:pathLst>
          </a:cu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tIns="144145" rtlCol="0" anchor="ctr">
            <a:noAutofit/>
          </a:bodyPr>
          <a:p>
            <a:pPr algn="ctr"/>
            <a:r>
              <a:rPr lang="zh-CN" altLang="en-US" sz="500" b="1">
                <a:solidFill>
                  <a:schemeClr val="tx1"/>
                </a:solidFill>
              </a:rPr>
              <a:t>卫生间</a:t>
            </a:r>
            <a:endParaRPr lang="zh-CN" altLang="en-US" sz="500" b="1">
              <a:solidFill>
                <a:schemeClr val="tx1"/>
              </a:solidFill>
            </a:endParaRPr>
          </a:p>
        </p:txBody>
      </p:sp>
      <p:grpSp>
        <p:nvGrpSpPr>
          <p:cNvPr id="185" name="组合 184"/>
          <p:cNvGrpSpPr/>
          <p:nvPr/>
        </p:nvGrpSpPr>
        <p:grpSpPr>
          <a:xfrm rot="0">
            <a:off x="3822700" y="5441950"/>
            <a:ext cx="206375" cy="206375"/>
            <a:chOff x="1557" y="13204"/>
            <a:chExt cx="581" cy="581"/>
          </a:xfrm>
        </p:grpSpPr>
        <p:sp>
          <p:nvSpPr>
            <p:cNvPr id="186" name="椭圆 18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87" name="图片 1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30" name="组合 29"/>
          <p:cNvGrpSpPr/>
          <p:nvPr/>
        </p:nvGrpSpPr>
        <p:grpSpPr>
          <a:xfrm rot="0">
            <a:off x="6027420" y="2085340"/>
            <a:ext cx="206375" cy="206375"/>
            <a:chOff x="1557" y="13204"/>
            <a:chExt cx="581" cy="581"/>
          </a:xfrm>
        </p:grpSpPr>
        <p:sp>
          <p:nvSpPr>
            <p:cNvPr id="31" name="椭圆 30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3" name="图片 32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35" name="组合 34"/>
          <p:cNvGrpSpPr>
            <a:grpSpLocks noChangeAspect="1"/>
          </p:cNvGrpSpPr>
          <p:nvPr/>
        </p:nvGrpSpPr>
        <p:grpSpPr>
          <a:xfrm rot="0">
            <a:off x="2330450" y="2136140"/>
            <a:ext cx="108000" cy="108000"/>
            <a:chOff x="1557" y="13204"/>
            <a:chExt cx="581" cy="581"/>
          </a:xfrm>
        </p:grpSpPr>
        <p:sp>
          <p:nvSpPr>
            <p:cNvPr id="36" name="椭圆 3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7" name="图片 3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38" name="组合 37"/>
          <p:cNvGrpSpPr>
            <a:grpSpLocks noChangeAspect="1"/>
          </p:cNvGrpSpPr>
          <p:nvPr/>
        </p:nvGrpSpPr>
        <p:grpSpPr>
          <a:xfrm rot="0">
            <a:off x="9237345" y="2321560"/>
            <a:ext cx="144000" cy="144000"/>
            <a:chOff x="1557" y="13204"/>
            <a:chExt cx="581" cy="581"/>
          </a:xfrm>
        </p:grpSpPr>
        <p:sp>
          <p:nvSpPr>
            <p:cNvPr id="39" name="椭圆 38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0" name="图片 39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221" name="组合 220"/>
          <p:cNvGrpSpPr>
            <a:grpSpLocks noChangeAspect="1"/>
          </p:cNvGrpSpPr>
          <p:nvPr/>
        </p:nvGrpSpPr>
        <p:grpSpPr>
          <a:xfrm rot="0">
            <a:off x="6039485" y="3504565"/>
            <a:ext cx="180000" cy="180000"/>
            <a:chOff x="2959" y="13204"/>
            <a:chExt cx="580" cy="580"/>
          </a:xfrm>
        </p:grpSpPr>
        <p:sp>
          <p:nvSpPr>
            <p:cNvPr id="222" name="椭圆 221"/>
            <p:cNvSpPr/>
            <p:nvPr/>
          </p:nvSpPr>
          <p:spPr>
            <a:xfrm>
              <a:off x="295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23" name="图片 222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14" y="13270"/>
              <a:ext cx="490" cy="490"/>
            </a:xfrm>
            <a:prstGeom prst="rect">
              <a:avLst/>
            </a:prstGeom>
          </p:spPr>
        </p:pic>
      </p:grpSp>
      <p:sp>
        <p:nvSpPr>
          <p:cNvPr id="215" name="文本框 214"/>
          <p:cNvSpPr txBox="1"/>
          <p:nvPr/>
        </p:nvSpPr>
        <p:spPr>
          <a:xfrm>
            <a:off x="3490595" y="5648325"/>
            <a:ext cx="876935" cy="2139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8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8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754620" y="2212975"/>
            <a:ext cx="1381760" cy="932180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 anchorCtr="1">
            <a:normAutofit/>
          </a:bodyPr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S-08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120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任意多边形 50"/>
          <p:cNvSpPr/>
          <p:nvPr/>
        </p:nvSpPr>
        <p:spPr>
          <a:xfrm>
            <a:off x="6699250" y="2212975"/>
            <a:ext cx="1055370" cy="958850"/>
          </a:xfrm>
          <a:custGeom>
            <a:avLst/>
            <a:gdLst>
              <a:gd name="connsiteX0" fmla="*/ 0 w 314"/>
              <a:gd name="connsiteY0" fmla="*/ 0 h 221"/>
              <a:gd name="connsiteX1" fmla="*/ 311 w 314"/>
              <a:gd name="connsiteY1" fmla="*/ 0 h 221"/>
              <a:gd name="connsiteX2" fmla="*/ 314 w 314"/>
              <a:gd name="connsiteY2" fmla="*/ 212 h 221"/>
              <a:gd name="connsiteX3" fmla="*/ 29 w 314"/>
              <a:gd name="connsiteY3" fmla="*/ 215 h 221"/>
              <a:gd name="connsiteX4" fmla="*/ 0 w 314"/>
              <a:gd name="connsiteY4" fmla="*/ 0 h 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2" h="1510">
                <a:moveTo>
                  <a:pt x="482" y="0"/>
                </a:moveTo>
                <a:lnTo>
                  <a:pt x="1662" y="0"/>
                </a:lnTo>
                <a:lnTo>
                  <a:pt x="1662" y="1510"/>
                </a:lnTo>
                <a:lnTo>
                  <a:pt x="482" y="1510"/>
                </a:lnTo>
                <a:lnTo>
                  <a:pt x="482" y="1509"/>
                </a:lnTo>
                <a:lnTo>
                  <a:pt x="462" y="1510"/>
                </a:lnTo>
                <a:cubicBezTo>
                  <a:pt x="412" y="1511"/>
                  <a:pt x="361" y="1510"/>
                  <a:pt x="305" y="1503"/>
                </a:cubicBezTo>
                <a:lnTo>
                  <a:pt x="304" y="1496"/>
                </a:lnTo>
                <a:lnTo>
                  <a:pt x="288" y="1496"/>
                </a:lnTo>
                <a:cubicBezTo>
                  <a:pt x="118" y="1487"/>
                  <a:pt x="7" y="1343"/>
                  <a:pt x="0" y="1160"/>
                </a:cubicBezTo>
                <a:lnTo>
                  <a:pt x="0" y="1158"/>
                </a:lnTo>
                <a:lnTo>
                  <a:pt x="0" y="1158"/>
                </a:lnTo>
                <a:lnTo>
                  <a:pt x="0" y="1141"/>
                </a:lnTo>
                <a:lnTo>
                  <a:pt x="0" y="871"/>
                </a:lnTo>
                <a:lnTo>
                  <a:pt x="261" y="871"/>
                </a:lnTo>
                <a:lnTo>
                  <a:pt x="264" y="871"/>
                </a:lnTo>
                <a:cubicBezTo>
                  <a:pt x="285" y="868"/>
                  <a:pt x="308" y="867"/>
                  <a:pt x="331" y="867"/>
                </a:cubicBezTo>
                <a:cubicBezTo>
                  <a:pt x="360" y="867"/>
                  <a:pt x="410" y="868"/>
                  <a:pt x="475" y="870"/>
                </a:cubicBezTo>
                <a:lnTo>
                  <a:pt x="482" y="870"/>
                </a:lnTo>
                <a:lnTo>
                  <a:pt x="482" y="0"/>
                </a:lnTo>
                <a:close/>
              </a:path>
            </a:pathLst>
          </a:custGeom>
          <a:solidFill>
            <a:srgbClr val="34A9B2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1000" b="1">
                <a:solidFill>
                  <a:schemeClr val="tx1"/>
                </a:solidFill>
              </a:rPr>
              <a:t> </a:t>
            </a:r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 S</a:t>
            </a:r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-09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服饰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任意多边形 53"/>
          <p:cNvSpPr/>
          <p:nvPr/>
        </p:nvSpPr>
        <p:spPr>
          <a:xfrm>
            <a:off x="8439150" y="4561840"/>
            <a:ext cx="697230" cy="447675"/>
          </a:xfrm>
          <a:custGeom>
            <a:avLst/>
            <a:gdLst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1131" h="624">
                <a:moveTo>
                  <a:pt x="0" y="0"/>
                </a:moveTo>
                <a:lnTo>
                  <a:pt x="563" y="0"/>
                </a:lnTo>
                <a:lnTo>
                  <a:pt x="733" y="0"/>
                </a:lnTo>
                <a:lnTo>
                  <a:pt x="933" y="0"/>
                </a:lnTo>
                <a:lnTo>
                  <a:pt x="952" y="0"/>
                </a:lnTo>
                <a:lnTo>
                  <a:pt x="952" y="1"/>
                </a:lnTo>
                <a:lnTo>
                  <a:pt x="953" y="1"/>
                </a:lnTo>
                <a:cubicBezTo>
                  <a:pt x="1053" y="11"/>
                  <a:pt x="1131" y="98"/>
                  <a:pt x="1131" y="203"/>
                </a:cubicBezTo>
                <a:cubicBezTo>
                  <a:pt x="1131" y="213"/>
                  <a:pt x="1130" y="223"/>
                  <a:pt x="1129" y="233"/>
                </a:cubicBezTo>
                <a:lnTo>
                  <a:pt x="1128" y="235"/>
                </a:lnTo>
                <a:lnTo>
                  <a:pt x="1130" y="235"/>
                </a:lnTo>
                <a:lnTo>
                  <a:pt x="1130" y="624"/>
                </a:lnTo>
                <a:lnTo>
                  <a:pt x="733" y="624"/>
                </a:lnTo>
                <a:lnTo>
                  <a:pt x="674" y="624"/>
                </a:lnTo>
                <a:lnTo>
                  <a:pt x="0" y="624"/>
                </a:lnTo>
                <a:lnTo>
                  <a:pt x="0" y="0"/>
                </a:lnTo>
                <a:close/>
              </a:path>
            </a:pathLst>
          </a:cu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S-07</a:t>
            </a:r>
            <a:endParaRPr lang="en-US" altLang="zh-CN" sz="7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卤味</a:t>
            </a:r>
            <a:endParaRPr lang="zh-CN" altLang="en-US" sz="7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25</a:t>
            </a:r>
            <a:r>
              <a:rPr lang="zh-CN" altLang="en-US" sz="7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7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9" name="任意多边形 88"/>
          <p:cNvSpPr/>
          <p:nvPr/>
        </p:nvSpPr>
        <p:spPr>
          <a:xfrm>
            <a:off x="4157980" y="4561205"/>
            <a:ext cx="730250" cy="95440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0" h="1503">
                <a:moveTo>
                  <a:pt x="560" y="0"/>
                </a:moveTo>
                <a:lnTo>
                  <a:pt x="560" y="10"/>
                </a:lnTo>
                <a:lnTo>
                  <a:pt x="1150" y="10"/>
                </a:lnTo>
                <a:lnTo>
                  <a:pt x="1150" y="584"/>
                </a:lnTo>
                <a:lnTo>
                  <a:pt x="1149" y="584"/>
                </a:lnTo>
                <a:lnTo>
                  <a:pt x="1149" y="1503"/>
                </a:lnTo>
                <a:lnTo>
                  <a:pt x="14" y="1503"/>
                </a:lnTo>
                <a:lnTo>
                  <a:pt x="14" y="1502"/>
                </a:lnTo>
                <a:lnTo>
                  <a:pt x="0" y="1502"/>
                </a:lnTo>
                <a:lnTo>
                  <a:pt x="0" y="572"/>
                </a:lnTo>
                <a:lnTo>
                  <a:pt x="14" y="572"/>
                </a:lnTo>
                <a:lnTo>
                  <a:pt x="14" y="560"/>
                </a:lnTo>
                <a:lnTo>
                  <a:pt x="14" y="558"/>
                </a:lnTo>
                <a:lnTo>
                  <a:pt x="16" y="558"/>
                </a:lnTo>
                <a:lnTo>
                  <a:pt x="560" y="0"/>
                </a:lnTo>
                <a:close/>
              </a:path>
            </a:pathLst>
          </a:custGeom>
          <a:solidFill>
            <a:srgbClr val="E6AA8C">
              <a:alpha val="9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S-01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霸王茶姬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51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887595" y="4561840"/>
            <a:ext cx="693420" cy="95377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S-02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遇花溪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55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5581015" y="4561840"/>
            <a:ext cx="693420" cy="95377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S-03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55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274435" y="4561205"/>
            <a:ext cx="720725" cy="574675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 anchorCtr="1">
            <a:normAutofit fontScale="90000" lnSpcReduction="20000"/>
          </a:bodyPr>
          <a:p>
            <a:pPr algn="l"/>
            <a:r>
              <a:rPr lang="en-US" altLang="zh-CN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S-04</a:t>
            </a:r>
            <a:endParaRPr lang="en-US" altLang="zh-CN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香港小熊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33</a:t>
            </a:r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7" name="任意多边形 96"/>
          <p:cNvSpPr/>
          <p:nvPr/>
        </p:nvSpPr>
        <p:spPr>
          <a:xfrm>
            <a:off x="6995795" y="4561840"/>
            <a:ext cx="758825" cy="114681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9" h="1806">
                <a:moveTo>
                  <a:pt x="0" y="0"/>
                </a:moveTo>
                <a:lnTo>
                  <a:pt x="1159" y="0"/>
                </a:lnTo>
                <a:lnTo>
                  <a:pt x="1159" y="925"/>
                </a:lnTo>
                <a:lnTo>
                  <a:pt x="1159" y="932"/>
                </a:lnTo>
                <a:lnTo>
                  <a:pt x="1159" y="1806"/>
                </a:lnTo>
                <a:lnTo>
                  <a:pt x="342" y="1806"/>
                </a:lnTo>
                <a:lnTo>
                  <a:pt x="342" y="932"/>
                </a:lnTo>
                <a:lnTo>
                  <a:pt x="0" y="932"/>
                </a:lnTo>
                <a:lnTo>
                  <a:pt x="0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S-05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粽子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69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7753985" y="4561840"/>
            <a:ext cx="685165" cy="115379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S-06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65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6972300" y="3554730"/>
            <a:ext cx="438150" cy="39941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indent="0" algn="l" fontAlgn="auto">
              <a:lnSpc>
                <a:spcPct val="100000"/>
              </a:lnSpc>
            </a:pPr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S-10</a:t>
            </a:r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100000"/>
              </a:lnSpc>
            </a:pPr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00000"/>
              </a:lnSpc>
            </a:pPr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水果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ctr" fontAlgn="auto">
              <a:lnSpc>
                <a:spcPct val="100000"/>
              </a:lnSpc>
            </a:pP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r" fontAlgn="auto">
              <a:lnSpc>
                <a:spcPct val="100000"/>
              </a:lnSpc>
            </a:pPr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14</a:t>
            </a:r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8777605" y="3445510"/>
            <a:ext cx="361950" cy="47625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S-22</a:t>
            </a:r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糖葫芦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14</a:t>
            </a:r>
            <a:r>
              <a:rPr lang="zh-CN" altLang="en-US" sz="5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5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3" name="任意多边形 102"/>
          <p:cNvSpPr/>
          <p:nvPr/>
        </p:nvSpPr>
        <p:spPr>
          <a:xfrm>
            <a:off x="4178300" y="1850390"/>
            <a:ext cx="1416050" cy="127508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230" h="2008">
                <a:moveTo>
                  <a:pt x="1660" y="0"/>
                </a:moveTo>
                <a:lnTo>
                  <a:pt x="2205" y="0"/>
                </a:lnTo>
                <a:lnTo>
                  <a:pt x="2205" y="598"/>
                </a:lnTo>
                <a:lnTo>
                  <a:pt x="2230" y="598"/>
                </a:lnTo>
                <a:lnTo>
                  <a:pt x="2230" y="2008"/>
                </a:lnTo>
                <a:lnTo>
                  <a:pt x="0" y="2008"/>
                </a:lnTo>
                <a:lnTo>
                  <a:pt x="0" y="598"/>
                </a:lnTo>
                <a:lnTo>
                  <a:pt x="1660" y="598"/>
                </a:lnTo>
                <a:lnTo>
                  <a:pt x="1660" y="0"/>
                </a:lnTo>
                <a:close/>
              </a:path>
            </a:pathLst>
          </a:cu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S-11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星巴克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2987040" y="2228850"/>
            <a:ext cx="1191260" cy="91694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S-12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面馆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7" name="任意多边形 106"/>
          <p:cNvSpPr/>
          <p:nvPr/>
        </p:nvSpPr>
        <p:spPr>
          <a:xfrm>
            <a:off x="793115" y="2225675"/>
            <a:ext cx="1479550" cy="171513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30" h="2701">
                <a:moveTo>
                  <a:pt x="0" y="0"/>
                </a:moveTo>
                <a:lnTo>
                  <a:pt x="2330" y="0"/>
                </a:lnTo>
                <a:lnTo>
                  <a:pt x="2330" y="860"/>
                </a:lnTo>
                <a:lnTo>
                  <a:pt x="2329" y="860"/>
                </a:lnTo>
                <a:lnTo>
                  <a:pt x="2329" y="2310"/>
                </a:lnTo>
                <a:lnTo>
                  <a:pt x="2328" y="2310"/>
                </a:lnTo>
                <a:lnTo>
                  <a:pt x="2328" y="2701"/>
                </a:lnTo>
                <a:lnTo>
                  <a:pt x="1190" y="2701"/>
                </a:lnTo>
                <a:lnTo>
                  <a:pt x="1190" y="2310"/>
                </a:lnTo>
                <a:lnTo>
                  <a:pt x="530" y="2310"/>
                </a:lnTo>
                <a:lnTo>
                  <a:pt x="530" y="860"/>
                </a:lnTo>
                <a:lnTo>
                  <a:pt x="0" y="860"/>
                </a:lnTo>
                <a:lnTo>
                  <a:pt x="0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S-13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肯德基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180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4" name="任意多边形 153"/>
          <p:cNvSpPr/>
          <p:nvPr/>
        </p:nvSpPr>
        <p:spPr>
          <a:xfrm>
            <a:off x="558165" y="2787650"/>
            <a:ext cx="3064510" cy="273685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4826" h="4310">
                <a:moveTo>
                  <a:pt x="0" y="0"/>
                </a:moveTo>
                <a:lnTo>
                  <a:pt x="890" y="0"/>
                </a:lnTo>
                <a:lnTo>
                  <a:pt x="890" y="1413"/>
                </a:lnTo>
                <a:lnTo>
                  <a:pt x="1560" y="1413"/>
                </a:lnTo>
                <a:lnTo>
                  <a:pt x="1560" y="1817"/>
                </a:lnTo>
                <a:lnTo>
                  <a:pt x="2700" y="1817"/>
                </a:lnTo>
                <a:lnTo>
                  <a:pt x="2700" y="2837"/>
                </a:lnTo>
                <a:lnTo>
                  <a:pt x="4370" y="2837"/>
                </a:lnTo>
                <a:lnTo>
                  <a:pt x="4386" y="2819"/>
                </a:lnTo>
                <a:lnTo>
                  <a:pt x="4826" y="3319"/>
                </a:lnTo>
                <a:lnTo>
                  <a:pt x="4826" y="4310"/>
                </a:lnTo>
                <a:lnTo>
                  <a:pt x="4100" y="4310"/>
                </a:lnTo>
                <a:lnTo>
                  <a:pt x="4100" y="4308"/>
                </a:lnTo>
                <a:lnTo>
                  <a:pt x="2700" y="4308"/>
                </a:lnTo>
                <a:lnTo>
                  <a:pt x="2581" y="4308"/>
                </a:lnTo>
                <a:lnTo>
                  <a:pt x="1560" y="4308"/>
                </a:lnTo>
                <a:lnTo>
                  <a:pt x="1560" y="2868"/>
                </a:lnTo>
                <a:lnTo>
                  <a:pt x="370" y="2868"/>
                </a:lnTo>
                <a:lnTo>
                  <a:pt x="370" y="1413"/>
                </a:lnTo>
                <a:lnTo>
                  <a:pt x="0" y="1413"/>
                </a:lnTo>
                <a:lnTo>
                  <a:pt x="0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>
            <a:noAutofit/>
          </a:bodyPr>
          <a:p>
            <a:pPr algn="l"/>
            <a:r>
              <a:rPr lang="en-US" altLang="zh-CN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S-14</a:t>
            </a:r>
            <a:endParaRPr lang="en-US" altLang="zh-CN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just"/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altLang="zh-CN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        </a:t>
            </a:r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驿佰味</a:t>
            </a:r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/>
            <a:r>
              <a:rPr lang="en-US" altLang="zh-CN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290</a:t>
            </a:r>
            <a:r>
              <a:rPr lang="zh-CN" altLang="en-US" sz="12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㎡</a:t>
            </a:r>
            <a:endParaRPr lang="zh-CN" altLang="en-US" sz="12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9" name="矩形 158"/>
          <p:cNvSpPr/>
          <p:nvPr/>
        </p:nvSpPr>
        <p:spPr>
          <a:xfrm>
            <a:off x="4494530" y="3504565"/>
            <a:ext cx="878840" cy="601980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>
              <a:lnSpc>
                <a:spcPct val="150000"/>
              </a:lnSpc>
            </a:pPr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S-25</a:t>
            </a:r>
            <a:endParaRPr lang="en-US" altLang="zh-CN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麦卡秀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lang="en-US" altLang="zh-CN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40</a:t>
            </a:r>
            <a:r>
              <a:rPr lang="zh-CN" altLang="en-US" sz="9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9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4" name="矩形 173"/>
          <p:cNvSpPr/>
          <p:nvPr/>
        </p:nvSpPr>
        <p:spPr>
          <a:xfrm>
            <a:off x="2515235" y="3475355"/>
            <a:ext cx="1852295" cy="63119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rgbClr val="FFFFFF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tIns="179705" rtlCol="0" anchor="ctr"/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美陈休闲区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78" name="组合 177"/>
          <p:cNvGrpSpPr>
            <a:grpSpLocks noChangeAspect="1"/>
          </p:cNvGrpSpPr>
          <p:nvPr/>
        </p:nvGrpSpPr>
        <p:grpSpPr>
          <a:xfrm>
            <a:off x="3338830" y="3577590"/>
            <a:ext cx="180000" cy="180000"/>
            <a:chOff x="8335" y="8083"/>
            <a:chExt cx="406" cy="406"/>
          </a:xfrm>
        </p:grpSpPr>
        <p:sp>
          <p:nvSpPr>
            <p:cNvPr id="176" name="椭圆 175"/>
            <p:cNvSpPr/>
            <p:nvPr/>
          </p:nvSpPr>
          <p:spPr>
            <a:xfrm>
              <a:off x="8335" y="8083"/>
              <a:ext cx="406" cy="406"/>
            </a:xfrm>
            <a:prstGeom prst="ellipse">
              <a:avLst/>
            </a:prstGeom>
            <a:solidFill>
              <a:srgbClr val="F0B9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77" name="图片 176" descr="用餐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399" y="8149"/>
              <a:ext cx="278" cy="27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567</Words>
  <Application>WPS 演示</Application>
  <PresentationFormat>宽屏</PresentationFormat>
  <Paragraphs>332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Calibri</vt:lpstr>
      <vt:lpstr>微软雅黑</vt:lpstr>
      <vt:lpstr>方正小标宋简体</vt:lpstr>
      <vt:lpstr>Times New Roman</vt:lpstr>
      <vt:lpstr>仿宋_GB2312</vt:lpstr>
      <vt:lpstr>汉仪超粗圆简</vt:lpstr>
      <vt:lpstr>仿宋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流光旖旎1427097514</cp:lastModifiedBy>
  <cp:revision>4</cp:revision>
  <dcterms:created xsi:type="dcterms:W3CDTF">2023-08-09T12:44:00Z</dcterms:created>
  <dcterms:modified xsi:type="dcterms:W3CDTF">2025-07-14T12:06:46Z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8852FAB337C7402095589D00ECB803E7_12</vt:lpwstr>
  </property>
</Properties>
</file>