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9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A8C"/>
    <a:srgbClr val="F0F0F0"/>
    <a:srgbClr val="DC643C"/>
    <a:srgbClr val="1EA0AA"/>
    <a:srgbClr val="D2D2D2"/>
    <a:srgbClr val="DCD7CD"/>
    <a:srgbClr val="87D2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notesSlide" Target="../notesSlides/notesSlide1.x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6.png"/><Relationship Id="rId16" Type="http://schemas.openxmlformats.org/officeDocument/2006/relationships/tags" Target="../tags/tag1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notesSlide" Target="../notesSlides/notesSlide2.xml"/><Relationship Id="rId18" Type="http://schemas.openxmlformats.org/officeDocument/2006/relationships/slideLayout" Target="../slideLayouts/slideLayout1.xml"/><Relationship Id="rId17" Type="http://schemas.openxmlformats.org/officeDocument/2006/relationships/image" Target="../media/image16.png"/><Relationship Id="rId16" Type="http://schemas.openxmlformats.org/officeDocument/2006/relationships/tags" Target="../tags/tag2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" name="任意多边形 9"/>
          <p:cNvSpPr/>
          <p:nvPr/>
        </p:nvSpPr>
        <p:spPr>
          <a:xfrm>
            <a:off x="539115" y="1368425"/>
            <a:ext cx="10938510" cy="402463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226" h="6338">
                <a:moveTo>
                  <a:pt x="4861" y="0"/>
                </a:moveTo>
                <a:lnTo>
                  <a:pt x="10248" y="0"/>
                </a:lnTo>
                <a:lnTo>
                  <a:pt x="10248" y="2316"/>
                </a:lnTo>
                <a:lnTo>
                  <a:pt x="9950" y="2316"/>
                </a:lnTo>
                <a:lnTo>
                  <a:pt x="9950" y="2726"/>
                </a:lnTo>
                <a:lnTo>
                  <a:pt x="12361" y="2726"/>
                </a:lnTo>
                <a:lnTo>
                  <a:pt x="12361" y="3737"/>
                </a:lnTo>
                <a:lnTo>
                  <a:pt x="13218" y="3737"/>
                </a:lnTo>
                <a:lnTo>
                  <a:pt x="13218" y="4012"/>
                </a:lnTo>
                <a:lnTo>
                  <a:pt x="14088" y="4012"/>
                </a:lnTo>
                <a:lnTo>
                  <a:pt x="14088" y="4770"/>
                </a:lnTo>
                <a:lnTo>
                  <a:pt x="14370" y="4770"/>
                </a:lnTo>
                <a:lnTo>
                  <a:pt x="14370" y="3893"/>
                </a:lnTo>
                <a:lnTo>
                  <a:pt x="17226" y="3893"/>
                </a:lnTo>
                <a:lnTo>
                  <a:pt x="17226" y="6338"/>
                </a:lnTo>
                <a:lnTo>
                  <a:pt x="14370" y="6338"/>
                </a:lnTo>
                <a:lnTo>
                  <a:pt x="14370" y="5224"/>
                </a:lnTo>
                <a:lnTo>
                  <a:pt x="14029" y="5224"/>
                </a:lnTo>
                <a:lnTo>
                  <a:pt x="14029" y="5222"/>
                </a:lnTo>
                <a:lnTo>
                  <a:pt x="13588" y="5222"/>
                </a:lnTo>
                <a:lnTo>
                  <a:pt x="13588" y="6313"/>
                </a:lnTo>
                <a:lnTo>
                  <a:pt x="9635" y="6313"/>
                </a:lnTo>
                <a:lnTo>
                  <a:pt x="9635" y="5222"/>
                </a:lnTo>
                <a:lnTo>
                  <a:pt x="8818" y="5222"/>
                </a:lnTo>
                <a:lnTo>
                  <a:pt x="8818" y="6046"/>
                </a:lnTo>
                <a:lnTo>
                  <a:pt x="6326" y="6046"/>
                </a:lnTo>
                <a:lnTo>
                  <a:pt x="6326" y="6315"/>
                </a:lnTo>
                <a:lnTo>
                  <a:pt x="0" y="6315"/>
                </a:lnTo>
                <a:lnTo>
                  <a:pt x="0" y="4274"/>
                </a:lnTo>
                <a:lnTo>
                  <a:pt x="670" y="4274"/>
                </a:lnTo>
                <a:lnTo>
                  <a:pt x="670" y="2726"/>
                </a:lnTo>
                <a:lnTo>
                  <a:pt x="3420" y="2726"/>
                </a:lnTo>
                <a:lnTo>
                  <a:pt x="3420" y="2276"/>
                </a:lnTo>
                <a:lnTo>
                  <a:pt x="4861" y="2276"/>
                </a:lnTo>
                <a:lnTo>
                  <a:pt x="4861" y="0"/>
                </a:lnTo>
                <a:close/>
              </a:path>
            </a:pathLst>
          </a:custGeom>
          <a:solidFill>
            <a:srgbClr val="F0F0F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531360" y="3373755"/>
            <a:ext cx="398780" cy="3511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德清西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（东区）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2000000000000000000" charset="-122"/>
              <a:ea typeface="方正小标宋简体" panose="02000000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pic>
        <p:nvPicPr>
          <p:cNvPr id="7" name="图片 2" descr="图片 3"/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033600" y="0"/>
            <a:ext cx="2157730" cy="4572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675380" y="1419860"/>
            <a:ext cx="3322320" cy="137604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卫生间</a:t>
            </a:r>
            <a:endParaRPr lang="zh-CN" altLang="en-US" sz="1000" b="1">
              <a:solidFill>
                <a:schemeClr val="tx1"/>
              </a:solidFill>
            </a:endParaRPr>
          </a:p>
        </p:txBody>
      </p:sp>
      <p:grpSp>
        <p:nvGrpSpPr>
          <p:cNvPr id="14" name="组合 13"/>
          <p:cNvGrpSpPr>
            <a:grpSpLocks noChangeAspect="1"/>
          </p:cNvGrpSpPr>
          <p:nvPr/>
        </p:nvGrpSpPr>
        <p:grpSpPr>
          <a:xfrm>
            <a:off x="5209540" y="2250440"/>
            <a:ext cx="226873" cy="226873"/>
            <a:chOff x="11014" y="8954"/>
            <a:chExt cx="406" cy="406"/>
          </a:xfrm>
        </p:grpSpPr>
        <p:sp>
          <p:nvSpPr>
            <p:cNvPr id="12" name="椭圆 11"/>
            <p:cNvSpPr/>
            <p:nvPr/>
          </p:nvSpPr>
          <p:spPr>
            <a:xfrm>
              <a:off x="11014" y="8954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" name="图片 12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82" y="9024"/>
              <a:ext cx="274" cy="274"/>
            </a:xfrm>
            <a:prstGeom prst="rect">
              <a:avLst/>
            </a:prstGeom>
          </p:spPr>
        </p:pic>
      </p:grpSp>
      <p:sp>
        <p:nvSpPr>
          <p:cNvPr id="15" name="矩形 14"/>
          <p:cNvSpPr/>
          <p:nvPr/>
        </p:nvSpPr>
        <p:spPr>
          <a:xfrm>
            <a:off x="6153150" y="242062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077970" y="241808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7" name="组合 26"/>
          <p:cNvGrpSpPr>
            <a:grpSpLocks noChangeAspect="1"/>
          </p:cNvGrpSpPr>
          <p:nvPr/>
        </p:nvGrpSpPr>
        <p:grpSpPr>
          <a:xfrm>
            <a:off x="6298565" y="2529205"/>
            <a:ext cx="156210" cy="156210"/>
            <a:chOff x="15264" y="9926"/>
            <a:chExt cx="410" cy="410"/>
          </a:xfrm>
        </p:grpSpPr>
        <p:sp>
          <p:nvSpPr>
            <p:cNvPr id="25" name="椭圆 24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" name="图片 25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grpSp>
        <p:nvGrpSpPr>
          <p:cNvPr id="28" name="组合 27"/>
          <p:cNvGrpSpPr>
            <a:grpSpLocks noChangeAspect="1"/>
          </p:cNvGrpSpPr>
          <p:nvPr/>
        </p:nvGrpSpPr>
        <p:grpSpPr>
          <a:xfrm>
            <a:off x="4214495" y="2528570"/>
            <a:ext cx="156210" cy="156210"/>
            <a:chOff x="15264" y="9926"/>
            <a:chExt cx="410" cy="410"/>
          </a:xfrm>
        </p:grpSpPr>
        <p:sp>
          <p:nvSpPr>
            <p:cNvPr id="29" name="椭圆 28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" name="图片 29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sp>
        <p:nvSpPr>
          <p:cNvPr id="31" name="矩形 30"/>
          <p:cNvSpPr/>
          <p:nvPr/>
        </p:nvSpPr>
        <p:spPr>
          <a:xfrm>
            <a:off x="4531995" y="3125470"/>
            <a:ext cx="398145" cy="24765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8" name="组合 37"/>
          <p:cNvGrpSpPr>
            <a:grpSpLocks noChangeAspect="1"/>
          </p:cNvGrpSpPr>
          <p:nvPr/>
        </p:nvGrpSpPr>
        <p:grpSpPr>
          <a:xfrm>
            <a:off x="4654550" y="3488055"/>
            <a:ext cx="151200" cy="151200"/>
            <a:chOff x="11859" y="9938"/>
            <a:chExt cx="406" cy="406"/>
          </a:xfrm>
        </p:grpSpPr>
        <p:sp>
          <p:nvSpPr>
            <p:cNvPr id="36" name="椭圆 35"/>
            <p:cNvSpPr/>
            <p:nvPr/>
          </p:nvSpPr>
          <p:spPr>
            <a:xfrm>
              <a:off x="11859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913" y="9984"/>
              <a:ext cx="288" cy="288"/>
            </a:xfrm>
            <a:prstGeom prst="rect">
              <a:avLst/>
            </a:prstGeom>
          </p:spPr>
        </p:pic>
      </p:grpSp>
      <p:sp>
        <p:nvSpPr>
          <p:cNvPr id="39" name="矩形 38"/>
          <p:cNvSpPr/>
          <p:nvPr/>
        </p:nvSpPr>
        <p:spPr>
          <a:xfrm>
            <a:off x="5735955" y="3124835"/>
            <a:ext cx="402590" cy="6000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2" name="组合 41"/>
          <p:cNvGrpSpPr>
            <a:grpSpLocks noChangeAspect="1"/>
          </p:cNvGrpSpPr>
          <p:nvPr/>
        </p:nvGrpSpPr>
        <p:grpSpPr>
          <a:xfrm>
            <a:off x="5833745" y="3351530"/>
            <a:ext cx="193357" cy="193357"/>
            <a:chOff x="12710" y="9938"/>
            <a:chExt cx="406" cy="406"/>
          </a:xfrm>
        </p:grpSpPr>
        <p:sp>
          <p:nvSpPr>
            <p:cNvPr id="40" name="椭圆 39"/>
            <p:cNvSpPr/>
            <p:nvPr/>
          </p:nvSpPr>
          <p:spPr>
            <a:xfrm>
              <a:off x="12710" y="9938"/>
              <a:ext cx="406" cy="40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1" name="图片 40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55" y="9983"/>
              <a:ext cx="312" cy="312"/>
            </a:xfrm>
            <a:prstGeom prst="rect">
              <a:avLst/>
            </a:prstGeom>
          </p:spPr>
        </p:pic>
      </p:grpSp>
      <p:grpSp>
        <p:nvGrpSpPr>
          <p:cNvPr id="46" name="组合 45"/>
          <p:cNvGrpSpPr>
            <a:grpSpLocks noChangeAspect="1"/>
          </p:cNvGrpSpPr>
          <p:nvPr/>
        </p:nvGrpSpPr>
        <p:grpSpPr>
          <a:xfrm>
            <a:off x="4650105" y="3166110"/>
            <a:ext cx="152108" cy="152108"/>
            <a:chOff x="13555" y="9938"/>
            <a:chExt cx="406" cy="406"/>
          </a:xfrm>
        </p:grpSpPr>
        <p:sp>
          <p:nvSpPr>
            <p:cNvPr id="44" name="椭圆 43"/>
            <p:cNvSpPr/>
            <p:nvPr/>
          </p:nvSpPr>
          <p:spPr>
            <a:xfrm>
              <a:off x="13555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5" name="图片 44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634" y="9998"/>
              <a:ext cx="274" cy="27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9504680" y="4196715"/>
            <a:ext cx="159375" cy="159375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grpSp>
        <p:nvGrpSpPr>
          <p:cNvPr id="185" name="组合 184"/>
          <p:cNvGrpSpPr/>
          <p:nvPr/>
        </p:nvGrpSpPr>
        <p:grpSpPr>
          <a:xfrm rot="0">
            <a:off x="5217160" y="5172075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4889500" y="5378450"/>
            <a:ext cx="876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1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047230" y="4685665"/>
            <a:ext cx="1760220" cy="69215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E-07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93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046595" y="3124835"/>
            <a:ext cx="897255" cy="63944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E-05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3197860" y="4684395"/>
            <a:ext cx="1332865" cy="69405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E-01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      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茶饮</a:t>
            </a:r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      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97860" y="3124835"/>
            <a:ext cx="1333500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E-03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牛家人面馆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49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173470" y="3125470"/>
            <a:ext cx="897255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E-04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94" name="组合 193"/>
          <p:cNvGrpSpPr>
            <a:grpSpLocks noChangeAspect="1"/>
          </p:cNvGrpSpPr>
          <p:nvPr/>
        </p:nvGrpSpPr>
        <p:grpSpPr>
          <a:xfrm rot="0">
            <a:off x="8910955" y="5325110"/>
            <a:ext cx="134061" cy="134061"/>
            <a:chOff x="1557" y="13204"/>
            <a:chExt cx="581" cy="581"/>
          </a:xfrm>
        </p:grpSpPr>
        <p:sp>
          <p:nvSpPr>
            <p:cNvPr id="195" name="椭圆 194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96" name="图片 195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3" name="组合 52"/>
          <p:cNvGrpSpPr>
            <a:grpSpLocks noChangeAspect="1"/>
          </p:cNvGrpSpPr>
          <p:nvPr/>
        </p:nvGrpSpPr>
        <p:grpSpPr>
          <a:xfrm rot="0">
            <a:off x="8058785" y="3028950"/>
            <a:ext cx="134061" cy="134061"/>
            <a:chOff x="1557" y="13204"/>
            <a:chExt cx="581" cy="581"/>
          </a:xfrm>
        </p:grpSpPr>
        <p:sp>
          <p:nvSpPr>
            <p:cNvPr id="54" name="椭圆 53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5" name="图片 54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6" name="组合 55"/>
          <p:cNvGrpSpPr>
            <a:grpSpLocks noChangeAspect="1"/>
          </p:cNvGrpSpPr>
          <p:nvPr/>
        </p:nvGrpSpPr>
        <p:grpSpPr>
          <a:xfrm rot="0">
            <a:off x="2917190" y="3044190"/>
            <a:ext cx="134061" cy="134061"/>
            <a:chOff x="1557" y="13204"/>
            <a:chExt cx="581" cy="581"/>
          </a:xfrm>
        </p:grpSpPr>
        <p:sp>
          <p:nvSpPr>
            <p:cNvPr id="57" name="椭圆 56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8" name="图片 57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184" name="矩形 183"/>
          <p:cNvSpPr/>
          <p:nvPr/>
        </p:nvSpPr>
        <p:spPr>
          <a:xfrm>
            <a:off x="326898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623570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任意多边形 87"/>
          <p:cNvSpPr/>
          <p:nvPr/>
        </p:nvSpPr>
        <p:spPr>
          <a:xfrm>
            <a:off x="532130" y="3125470"/>
            <a:ext cx="2218690" cy="22218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94" h="3499">
                <a:moveTo>
                  <a:pt x="704" y="0"/>
                </a:moveTo>
                <a:lnTo>
                  <a:pt x="3494" y="0"/>
                </a:lnTo>
                <a:lnTo>
                  <a:pt x="3494" y="1492"/>
                </a:lnTo>
                <a:lnTo>
                  <a:pt x="3494" y="3499"/>
                </a:lnTo>
                <a:lnTo>
                  <a:pt x="0" y="3499"/>
                </a:lnTo>
                <a:lnTo>
                  <a:pt x="0" y="1492"/>
                </a:lnTo>
                <a:lnTo>
                  <a:pt x="704" y="1492"/>
                </a:lnTo>
                <a:lnTo>
                  <a:pt x="704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 anchorCtr="0">
            <a:noAutofit/>
          </a:bodyPr>
          <a:p>
            <a:pPr indent="457200"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E-02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l"/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小圆满中餐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295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6644005" y="4685030"/>
            <a:ext cx="402590" cy="69342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1" name="组合 230"/>
          <p:cNvGrpSpPr>
            <a:grpSpLocks noChangeAspect="1"/>
          </p:cNvGrpSpPr>
          <p:nvPr/>
        </p:nvGrpSpPr>
        <p:grpSpPr>
          <a:xfrm rot="0">
            <a:off x="6732905" y="4926965"/>
            <a:ext cx="236971" cy="236971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9714230" y="3882390"/>
            <a:ext cx="1763395" cy="14947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办公区域</a:t>
            </a:r>
            <a:endParaRPr lang="zh-CN" altLang="en-US" sz="1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50000"/>
          </a:blip>
          <a:stretch>
            <a:fillRect l="4000" t="18000" r="4000" b="11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" name="任意多边形 9"/>
          <p:cNvSpPr/>
          <p:nvPr/>
        </p:nvSpPr>
        <p:spPr>
          <a:xfrm>
            <a:off x="539115" y="1368425"/>
            <a:ext cx="10938510" cy="402463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7226" h="6338">
                <a:moveTo>
                  <a:pt x="4861" y="0"/>
                </a:moveTo>
                <a:lnTo>
                  <a:pt x="10248" y="0"/>
                </a:lnTo>
                <a:lnTo>
                  <a:pt x="10248" y="2316"/>
                </a:lnTo>
                <a:lnTo>
                  <a:pt x="9950" y="2316"/>
                </a:lnTo>
                <a:lnTo>
                  <a:pt x="9950" y="2726"/>
                </a:lnTo>
                <a:lnTo>
                  <a:pt x="12361" y="2726"/>
                </a:lnTo>
                <a:lnTo>
                  <a:pt x="12361" y="3737"/>
                </a:lnTo>
                <a:lnTo>
                  <a:pt x="13218" y="3737"/>
                </a:lnTo>
                <a:lnTo>
                  <a:pt x="13218" y="4012"/>
                </a:lnTo>
                <a:lnTo>
                  <a:pt x="14088" y="4012"/>
                </a:lnTo>
                <a:lnTo>
                  <a:pt x="14088" y="4770"/>
                </a:lnTo>
                <a:lnTo>
                  <a:pt x="14370" y="4770"/>
                </a:lnTo>
                <a:lnTo>
                  <a:pt x="14370" y="3893"/>
                </a:lnTo>
                <a:lnTo>
                  <a:pt x="17226" y="3893"/>
                </a:lnTo>
                <a:lnTo>
                  <a:pt x="17226" y="6338"/>
                </a:lnTo>
                <a:lnTo>
                  <a:pt x="14370" y="6338"/>
                </a:lnTo>
                <a:lnTo>
                  <a:pt x="14370" y="5224"/>
                </a:lnTo>
                <a:lnTo>
                  <a:pt x="14029" y="5224"/>
                </a:lnTo>
                <a:lnTo>
                  <a:pt x="14029" y="5222"/>
                </a:lnTo>
                <a:lnTo>
                  <a:pt x="13588" y="5222"/>
                </a:lnTo>
                <a:lnTo>
                  <a:pt x="13588" y="6313"/>
                </a:lnTo>
                <a:lnTo>
                  <a:pt x="9635" y="6313"/>
                </a:lnTo>
                <a:lnTo>
                  <a:pt x="9635" y="5222"/>
                </a:lnTo>
                <a:lnTo>
                  <a:pt x="8818" y="5222"/>
                </a:lnTo>
                <a:lnTo>
                  <a:pt x="8818" y="6046"/>
                </a:lnTo>
                <a:lnTo>
                  <a:pt x="6326" y="6046"/>
                </a:lnTo>
                <a:lnTo>
                  <a:pt x="6326" y="6315"/>
                </a:lnTo>
                <a:lnTo>
                  <a:pt x="0" y="6315"/>
                </a:lnTo>
                <a:lnTo>
                  <a:pt x="0" y="4274"/>
                </a:lnTo>
                <a:lnTo>
                  <a:pt x="670" y="4274"/>
                </a:lnTo>
                <a:lnTo>
                  <a:pt x="670" y="2726"/>
                </a:lnTo>
                <a:lnTo>
                  <a:pt x="3420" y="2726"/>
                </a:lnTo>
                <a:lnTo>
                  <a:pt x="3420" y="2276"/>
                </a:lnTo>
                <a:lnTo>
                  <a:pt x="4861" y="2276"/>
                </a:lnTo>
                <a:lnTo>
                  <a:pt x="4861" y="0"/>
                </a:lnTo>
                <a:close/>
              </a:path>
            </a:pathLst>
          </a:custGeom>
          <a:solidFill>
            <a:srgbClr val="F0F0F0">
              <a:alpha val="9000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4531360" y="3373755"/>
            <a:ext cx="398780" cy="35115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-635" y="625475"/>
            <a:ext cx="12192000" cy="37401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marL="12700" algn="ctr" rtl="0" eaLnBrk="0">
              <a:lnSpc>
                <a:spcPct val="92000"/>
              </a:lnSpc>
            </a:pP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德清西</a:t>
            </a:r>
            <a:r>
              <a:rPr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服务区</a:t>
            </a:r>
            <a:r>
              <a:rPr lang="zh-CN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（西区）</a:t>
            </a:r>
            <a:r>
              <a:rPr lang="zh-CN" altLang="en-US" sz="2000" b="1" spc="90" dirty="0">
                <a:solidFill>
                  <a:schemeClr val="tx1"/>
                </a:solidFill>
                <a:effectLst/>
                <a:latin typeface="方正小标宋简体" panose="02000000000000000000" charset="-122"/>
                <a:ea typeface="方正小标宋简体" panose="02000000000000000000" charset="-122"/>
                <a:cs typeface="微软雅黑" panose="020B0503020204020204" charset="-122"/>
                <a:sym typeface="+mn-ea"/>
              </a:rPr>
              <a:t>业态规划图</a:t>
            </a:r>
            <a:endParaRPr lang="zh-CN" altLang="en-US" sz="2000" b="1" spc="90" dirty="0">
              <a:solidFill>
                <a:schemeClr val="tx1"/>
              </a:solidFill>
              <a:effectLst/>
              <a:latin typeface="方正小标宋简体" panose="02000000000000000000" charset="-122"/>
              <a:ea typeface="方正小标宋简体" panose="02000000000000000000" charset="-122"/>
              <a:cs typeface="微软雅黑" panose="020B0503020204020204" charset="-122"/>
              <a:sym typeface="+mn-ea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5825" y="6170295"/>
            <a:ext cx="10702925" cy="562610"/>
            <a:chOff x="1395" y="9717"/>
            <a:chExt cx="16855" cy="886"/>
          </a:xfrm>
        </p:grpSpPr>
        <p:sp>
          <p:nvSpPr>
            <p:cNvPr id="4" name="文本框 3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455" y="10254"/>
              <a:ext cx="146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10485" y="10254"/>
              <a:ext cx="106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1145" y="10264"/>
              <a:ext cx="15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2211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079" y="10264"/>
              <a:ext cx="100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16446" y="10264"/>
              <a:ext cx="10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1925" y="10254"/>
              <a:ext cx="1186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2616" y="10264"/>
              <a:ext cx="1470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3743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357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8904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63" name="组合 62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19" name="椭圆 118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4" name="图片 63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35" name="组合 134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65" name="椭圆 64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66" name="图片 65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36" name="组合 135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67" name="椭圆 66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4" name="图片 133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38" name="组合 137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68" name="椭圆 67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7" name="图片 136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40" name="组合 139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75" name="椭圆 74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39" name="图片 138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42" name="组合 141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125" name="椭圆 124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1" name="图片 14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144" name="组合 143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3" name="图片 142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50" name="组合 149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77" name="椭圆 76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9" name="图片 148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78" name="文本框 77"/>
            <p:cNvSpPr txBox="1"/>
            <p:nvPr/>
          </p:nvSpPr>
          <p:spPr>
            <a:xfrm>
              <a:off x="7205" y="1026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79" name="文本框 78"/>
            <p:cNvSpPr txBox="1"/>
            <p:nvPr/>
          </p:nvSpPr>
          <p:spPr>
            <a:xfrm>
              <a:off x="8066" y="10254"/>
              <a:ext cx="818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7378" y="10254"/>
              <a:ext cx="873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07" name="组合 206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08" name="椭圆 207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09" name="图片 208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81" name="组合 80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91" name="椭圆 90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92" name="图片 91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114" name="组合 113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145" name="椭圆 144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46" name="图片 145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147" name="文本框 146"/>
            <p:cNvSpPr txBox="1"/>
            <p:nvPr/>
          </p:nvSpPr>
          <p:spPr>
            <a:xfrm>
              <a:off x="4592" y="10254"/>
              <a:ext cx="93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48" name="椭圆 147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4" name="文本框 163"/>
            <p:cNvSpPr txBox="1"/>
            <p:nvPr/>
          </p:nvSpPr>
          <p:spPr>
            <a:xfrm>
              <a:off x="5377" y="10264"/>
              <a:ext cx="1069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65" name="椭圆 164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3733" y="10266"/>
              <a:ext cx="1382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3" name="组合 72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74" name="椭圆 73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8" name="图片 7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34" name="文本框 33"/>
            <p:cNvSpPr txBox="1"/>
            <p:nvPr/>
          </p:nvSpPr>
          <p:spPr>
            <a:xfrm>
              <a:off x="14832" y="10264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70" name="组合 69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71" name="椭圆 70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72" name="图片 71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28" name="文本框 227"/>
            <p:cNvSpPr txBox="1"/>
            <p:nvPr/>
          </p:nvSpPr>
          <p:spPr>
            <a:xfrm>
              <a:off x="15679" y="10263"/>
              <a:ext cx="875" cy="3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0" name="组合 22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26" name="椭圆 225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9" name="图片 228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pic>
        <p:nvPicPr>
          <p:cNvPr id="7" name="图片 2" descr="图片 3"/>
          <p:cNvPicPr>
            <a:picLocks noChangeAspect="1"/>
          </p:cNvPicPr>
          <p:nvPr userDrawn="1">
            <p:custDataLst>
              <p:tags r:id="rId16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10033600" y="0"/>
            <a:ext cx="2157730" cy="4572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675380" y="1419860"/>
            <a:ext cx="3322320" cy="137604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卫生间</a:t>
            </a:r>
            <a:endParaRPr lang="zh-CN" altLang="en-US" sz="1000" b="1">
              <a:solidFill>
                <a:schemeClr val="tx1"/>
              </a:solidFill>
            </a:endParaRPr>
          </a:p>
        </p:txBody>
      </p:sp>
      <p:grpSp>
        <p:nvGrpSpPr>
          <p:cNvPr id="14" name="组合 13"/>
          <p:cNvGrpSpPr>
            <a:grpSpLocks noChangeAspect="1"/>
          </p:cNvGrpSpPr>
          <p:nvPr/>
        </p:nvGrpSpPr>
        <p:grpSpPr>
          <a:xfrm>
            <a:off x="5209540" y="2250440"/>
            <a:ext cx="226873" cy="226873"/>
            <a:chOff x="11014" y="8954"/>
            <a:chExt cx="406" cy="406"/>
          </a:xfrm>
        </p:grpSpPr>
        <p:sp>
          <p:nvSpPr>
            <p:cNvPr id="12" name="椭圆 11"/>
            <p:cNvSpPr/>
            <p:nvPr/>
          </p:nvSpPr>
          <p:spPr>
            <a:xfrm>
              <a:off x="11014" y="8954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3" name="图片 12" descr="卫生间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082" y="9024"/>
              <a:ext cx="274" cy="274"/>
            </a:xfrm>
            <a:prstGeom prst="rect">
              <a:avLst/>
            </a:prstGeom>
          </p:spPr>
        </p:pic>
      </p:grpSp>
      <p:sp>
        <p:nvSpPr>
          <p:cNvPr id="15" name="矩形 14"/>
          <p:cNvSpPr/>
          <p:nvPr/>
        </p:nvSpPr>
        <p:spPr>
          <a:xfrm>
            <a:off x="6153150" y="242062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4077970" y="2418080"/>
            <a:ext cx="438150" cy="375285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7" name="组合 26"/>
          <p:cNvGrpSpPr>
            <a:grpSpLocks noChangeAspect="1"/>
          </p:cNvGrpSpPr>
          <p:nvPr/>
        </p:nvGrpSpPr>
        <p:grpSpPr>
          <a:xfrm>
            <a:off x="6298565" y="2529205"/>
            <a:ext cx="156210" cy="156210"/>
            <a:chOff x="15264" y="9926"/>
            <a:chExt cx="410" cy="410"/>
          </a:xfrm>
        </p:grpSpPr>
        <p:sp>
          <p:nvSpPr>
            <p:cNvPr id="25" name="椭圆 24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" name="图片 25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grpSp>
        <p:nvGrpSpPr>
          <p:cNvPr id="28" name="组合 27"/>
          <p:cNvGrpSpPr>
            <a:grpSpLocks noChangeAspect="1"/>
          </p:cNvGrpSpPr>
          <p:nvPr/>
        </p:nvGrpSpPr>
        <p:grpSpPr>
          <a:xfrm>
            <a:off x="4214495" y="2528570"/>
            <a:ext cx="156210" cy="156210"/>
            <a:chOff x="15264" y="9926"/>
            <a:chExt cx="410" cy="410"/>
          </a:xfrm>
        </p:grpSpPr>
        <p:sp>
          <p:nvSpPr>
            <p:cNvPr id="29" name="椭圆 28"/>
            <p:cNvSpPr/>
            <p:nvPr/>
          </p:nvSpPr>
          <p:spPr>
            <a:xfrm>
              <a:off x="15264" y="9926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" name="图片 29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15285" y="9962"/>
              <a:ext cx="341" cy="341"/>
            </a:xfrm>
            <a:prstGeom prst="rect">
              <a:avLst/>
            </a:prstGeom>
          </p:spPr>
        </p:pic>
      </p:grpSp>
      <p:sp>
        <p:nvSpPr>
          <p:cNvPr id="31" name="矩形 30"/>
          <p:cNvSpPr/>
          <p:nvPr/>
        </p:nvSpPr>
        <p:spPr>
          <a:xfrm>
            <a:off x="4531995" y="3125470"/>
            <a:ext cx="398145" cy="24765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38" name="组合 37"/>
          <p:cNvGrpSpPr>
            <a:grpSpLocks noChangeAspect="1"/>
          </p:cNvGrpSpPr>
          <p:nvPr/>
        </p:nvGrpSpPr>
        <p:grpSpPr>
          <a:xfrm>
            <a:off x="4654550" y="3488055"/>
            <a:ext cx="151200" cy="151200"/>
            <a:chOff x="11859" y="9938"/>
            <a:chExt cx="406" cy="406"/>
          </a:xfrm>
        </p:grpSpPr>
        <p:sp>
          <p:nvSpPr>
            <p:cNvPr id="36" name="椭圆 35"/>
            <p:cNvSpPr/>
            <p:nvPr/>
          </p:nvSpPr>
          <p:spPr>
            <a:xfrm>
              <a:off x="11859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7" name="图片 36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1913" y="9984"/>
              <a:ext cx="288" cy="288"/>
            </a:xfrm>
            <a:prstGeom prst="rect">
              <a:avLst/>
            </a:prstGeom>
          </p:spPr>
        </p:pic>
      </p:grpSp>
      <p:sp>
        <p:nvSpPr>
          <p:cNvPr id="39" name="矩形 38"/>
          <p:cNvSpPr/>
          <p:nvPr/>
        </p:nvSpPr>
        <p:spPr>
          <a:xfrm>
            <a:off x="5735955" y="3124835"/>
            <a:ext cx="402590" cy="600075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42" name="组合 41"/>
          <p:cNvGrpSpPr>
            <a:grpSpLocks noChangeAspect="1"/>
          </p:cNvGrpSpPr>
          <p:nvPr/>
        </p:nvGrpSpPr>
        <p:grpSpPr>
          <a:xfrm>
            <a:off x="5833745" y="3351530"/>
            <a:ext cx="193357" cy="193357"/>
            <a:chOff x="12710" y="9938"/>
            <a:chExt cx="406" cy="406"/>
          </a:xfrm>
        </p:grpSpPr>
        <p:sp>
          <p:nvSpPr>
            <p:cNvPr id="40" name="椭圆 39"/>
            <p:cNvSpPr/>
            <p:nvPr/>
          </p:nvSpPr>
          <p:spPr>
            <a:xfrm>
              <a:off x="12710" y="9938"/>
              <a:ext cx="406" cy="40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1" name="图片 40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2755" y="9983"/>
              <a:ext cx="312" cy="312"/>
            </a:xfrm>
            <a:prstGeom prst="rect">
              <a:avLst/>
            </a:prstGeom>
          </p:spPr>
        </p:pic>
      </p:grpSp>
      <p:grpSp>
        <p:nvGrpSpPr>
          <p:cNvPr id="46" name="组合 45"/>
          <p:cNvGrpSpPr>
            <a:grpSpLocks noChangeAspect="1"/>
          </p:cNvGrpSpPr>
          <p:nvPr/>
        </p:nvGrpSpPr>
        <p:grpSpPr>
          <a:xfrm>
            <a:off x="4650105" y="3166110"/>
            <a:ext cx="152108" cy="152108"/>
            <a:chOff x="13555" y="9938"/>
            <a:chExt cx="406" cy="406"/>
          </a:xfrm>
        </p:grpSpPr>
        <p:sp>
          <p:nvSpPr>
            <p:cNvPr id="44" name="椭圆 43"/>
            <p:cNvSpPr/>
            <p:nvPr/>
          </p:nvSpPr>
          <p:spPr>
            <a:xfrm>
              <a:off x="13555" y="9938"/>
              <a:ext cx="406" cy="406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5" name="图片 44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3634" y="9998"/>
              <a:ext cx="274" cy="274"/>
            </a:xfrm>
            <a:prstGeom prst="rect">
              <a:avLst/>
            </a:prstGeom>
          </p:spPr>
        </p:pic>
      </p:grpSp>
      <p:grpSp>
        <p:nvGrpSpPr>
          <p:cNvPr id="221" name="组合 220"/>
          <p:cNvGrpSpPr>
            <a:grpSpLocks noChangeAspect="1"/>
          </p:cNvGrpSpPr>
          <p:nvPr/>
        </p:nvGrpSpPr>
        <p:grpSpPr>
          <a:xfrm rot="0">
            <a:off x="9504680" y="4196715"/>
            <a:ext cx="159375" cy="159375"/>
            <a:chOff x="2959" y="13204"/>
            <a:chExt cx="580" cy="580"/>
          </a:xfrm>
        </p:grpSpPr>
        <p:sp>
          <p:nvSpPr>
            <p:cNvPr id="222" name="椭圆 221"/>
            <p:cNvSpPr/>
            <p:nvPr/>
          </p:nvSpPr>
          <p:spPr>
            <a:xfrm>
              <a:off x="2959" y="13204"/>
              <a:ext cx="581" cy="581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23" name="图片 222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014" y="13270"/>
              <a:ext cx="490" cy="490"/>
            </a:xfrm>
            <a:prstGeom prst="rect">
              <a:avLst/>
            </a:prstGeom>
          </p:spPr>
        </p:pic>
      </p:grpSp>
      <p:grpSp>
        <p:nvGrpSpPr>
          <p:cNvPr id="185" name="组合 184"/>
          <p:cNvGrpSpPr/>
          <p:nvPr/>
        </p:nvGrpSpPr>
        <p:grpSpPr>
          <a:xfrm rot="0">
            <a:off x="5217160" y="5172075"/>
            <a:ext cx="206375" cy="206375"/>
            <a:chOff x="1557" y="13204"/>
            <a:chExt cx="581" cy="581"/>
          </a:xfrm>
        </p:grpSpPr>
        <p:sp>
          <p:nvSpPr>
            <p:cNvPr id="186" name="椭圆 185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87" name="图片 1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215" name="文本框 214"/>
          <p:cNvSpPr txBox="1"/>
          <p:nvPr/>
        </p:nvSpPr>
        <p:spPr>
          <a:xfrm>
            <a:off x="4889500" y="5378450"/>
            <a:ext cx="876935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000" b="1">
                <a:latin typeface="微软雅黑" panose="020B0503020204020204" charset="-122"/>
                <a:ea typeface="微软雅黑" panose="020B0503020204020204" charset="-122"/>
              </a:rPr>
              <a:t>主入口</a:t>
            </a:r>
            <a:endParaRPr lang="zh-CN" altLang="en-US" sz="1000" b="1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047230" y="4685665"/>
            <a:ext cx="1760220" cy="692150"/>
          </a:xfrm>
          <a:prstGeom prst="rect">
            <a:avLst/>
          </a:prstGeom>
          <a:solidFill>
            <a:srgbClr val="1EA0AA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W-07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驿佰购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93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046595" y="3124835"/>
            <a:ext cx="897255" cy="63944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W-05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小吃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32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矩形 49"/>
          <p:cNvSpPr/>
          <p:nvPr/>
        </p:nvSpPr>
        <p:spPr>
          <a:xfrm>
            <a:off x="3197860" y="4684395"/>
            <a:ext cx="1332865" cy="694055"/>
          </a:xfrm>
          <a:prstGeom prst="rect">
            <a:avLst/>
          </a:prstGeom>
          <a:solidFill>
            <a:srgbClr val="E6AA8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W-01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茶饮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54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3197860" y="3124835"/>
            <a:ext cx="1333500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W-03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牛家人面馆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49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6173470" y="3125470"/>
            <a:ext cx="897255" cy="639445"/>
          </a:xfrm>
          <a:prstGeom prst="rect">
            <a:avLst/>
          </a:pr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46990" tIns="46990" rIns="46990" bIns="46990" rtlCol="0" anchor="ctr"/>
          <a:p>
            <a:pPr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W-04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饼店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34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94" name="组合 193"/>
          <p:cNvGrpSpPr>
            <a:grpSpLocks noChangeAspect="1"/>
          </p:cNvGrpSpPr>
          <p:nvPr/>
        </p:nvGrpSpPr>
        <p:grpSpPr>
          <a:xfrm rot="0">
            <a:off x="8910955" y="5325110"/>
            <a:ext cx="134061" cy="134061"/>
            <a:chOff x="1557" y="13204"/>
            <a:chExt cx="581" cy="581"/>
          </a:xfrm>
        </p:grpSpPr>
        <p:sp>
          <p:nvSpPr>
            <p:cNvPr id="195" name="椭圆 194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196" name="图片 195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3" name="组合 52"/>
          <p:cNvGrpSpPr>
            <a:grpSpLocks noChangeAspect="1"/>
          </p:cNvGrpSpPr>
          <p:nvPr/>
        </p:nvGrpSpPr>
        <p:grpSpPr>
          <a:xfrm rot="0">
            <a:off x="8058785" y="3028950"/>
            <a:ext cx="134061" cy="134061"/>
            <a:chOff x="1557" y="13204"/>
            <a:chExt cx="581" cy="581"/>
          </a:xfrm>
        </p:grpSpPr>
        <p:sp>
          <p:nvSpPr>
            <p:cNvPr id="54" name="椭圆 53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5" name="图片 54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grpSp>
        <p:nvGrpSpPr>
          <p:cNvPr id="56" name="组合 55"/>
          <p:cNvGrpSpPr>
            <a:grpSpLocks noChangeAspect="1"/>
          </p:cNvGrpSpPr>
          <p:nvPr/>
        </p:nvGrpSpPr>
        <p:grpSpPr>
          <a:xfrm rot="0">
            <a:off x="2917190" y="3044190"/>
            <a:ext cx="134061" cy="134061"/>
            <a:chOff x="1557" y="13204"/>
            <a:chExt cx="581" cy="581"/>
          </a:xfrm>
        </p:grpSpPr>
        <p:sp>
          <p:nvSpPr>
            <p:cNvPr id="57" name="椭圆 56"/>
            <p:cNvSpPr/>
            <p:nvPr/>
          </p:nvSpPr>
          <p:spPr>
            <a:xfrm>
              <a:off x="1557" y="13204"/>
              <a:ext cx="581" cy="581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lIns="46990" tIns="46990" rIns="46990" bIns="46990"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8" name="图片 57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3" y="13305"/>
              <a:ext cx="394" cy="394"/>
            </a:xfrm>
            <a:prstGeom prst="rect">
              <a:avLst/>
            </a:prstGeom>
          </p:spPr>
        </p:pic>
      </p:grpSp>
      <p:sp>
        <p:nvSpPr>
          <p:cNvPr id="184" name="矩形 183"/>
          <p:cNvSpPr/>
          <p:nvPr/>
        </p:nvSpPr>
        <p:spPr>
          <a:xfrm>
            <a:off x="326898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6235700" y="3916045"/>
            <a:ext cx="1621155" cy="581660"/>
          </a:xfrm>
          <a:prstGeom prst="rect">
            <a:avLst/>
          </a:prstGeom>
          <a:solidFill>
            <a:srgbClr val="FFF0C8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8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公共用餐区</a:t>
            </a:r>
            <a:endParaRPr lang="zh-CN" altLang="en-US" sz="8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任意多边形 87"/>
          <p:cNvSpPr/>
          <p:nvPr/>
        </p:nvSpPr>
        <p:spPr>
          <a:xfrm>
            <a:off x="532130" y="3125470"/>
            <a:ext cx="2218690" cy="22218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494" h="3499">
                <a:moveTo>
                  <a:pt x="704" y="0"/>
                </a:moveTo>
                <a:lnTo>
                  <a:pt x="3494" y="0"/>
                </a:lnTo>
                <a:lnTo>
                  <a:pt x="3494" y="1492"/>
                </a:lnTo>
                <a:lnTo>
                  <a:pt x="3494" y="3499"/>
                </a:lnTo>
                <a:lnTo>
                  <a:pt x="0" y="3499"/>
                </a:lnTo>
                <a:lnTo>
                  <a:pt x="0" y="1492"/>
                </a:lnTo>
                <a:lnTo>
                  <a:pt x="704" y="1492"/>
                </a:lnTo>
                <a:lnTo>
                  <a:pt x="704" y="0"/>
                </a:lnTo>
                <a:close/>
              </a:path>
            </a:pathLst>
          </a:custGeom>
          <a:solidFill>
            <a:srgbClr val="DC643C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lIns="46990" tIns="46990" rIns="46990" bIns="46990" rtlCol="0" anchor="ctr" anchorCtr="0">
            <a:noAutofit/>
          </a:bodyPr>
          <a:p>
            <a:pPr indent="457200" algn="l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W-02</a:t>
            </a:r>
            <a:endParaRPr lang="en-US" altLang="zh-CN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ctr"/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小圆满中餐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indent="457200" algn="r"/>
            <a:r>
              <a:rPr lang="en-US" altLang="zh-CN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295</a:t>
            </a:r>
            <a:r>
              <a:rPr lang="zh-CN" altLang="en-US" sz="100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㎡</a:t>
            </a:r>
            <a:endParaRPr lang="zh-CN" altLang="en-US" sz="100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9" name="矩形 88"/>
          <p:cNvSpPr/>
          <p:nvPr/>
        </p:nvSpPr>
        <p:spPr>
          <a:xfrm>
            <a:off x="6644005" y="4685030"/>
            <a:ext cx="402590" cy="69342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1" name="组合 230"/>
          <p:cNvGrpSpPr>
            <a:grpSpLocks noChangeAspect="1"/>
          </p:cNvGrpSpPr>
          <p:nvPr/>
        </p:nvGrpSpPr>
        <p:grpSpPr>
          <a:xfrm rot="0">
            <a:off x="6732905" y="4926965"/>
            <a:ext cx="236971" cy="236971"/>
            <a:chOff x="16199" y="9725"/>
            <a:chExt cx="410" cy="410"/>
          </a:xfrm>
        </p:grpSpPr>
        <p:sp>
          <p:nvSpPr>
            <p:cNvPr id="232" name="椭圆 231"/>
            <p:cNvSpPr/>
            <p:nvPr/>
          </p:nvSpPr>
          <p:spPr>
            <a:xfrm>
              <a:off x="16199" y="9725"/>
              <a:ext cx="410" cy="410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33" name="图片 232" descr="洗衣机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6265" y="9800"/>
              <a:ext cx="284" cy="284"/>
            </a:xfrm>
            <a:prstGeom prst="rect">
              <a:avLst/>
            </a:prstGeom>
          </p:spPr>
        </p:pic>
      </p:grpSp>
      <p:sp>
        <p:nvSpPr>
          <p:cNvPr id="2" name="矩形 1"/>
          <p:cNvSpPr/>
          <p:nvPr/>
        </p:nvSpPr>
        <p:spPr>
          <a:xfrm>
            <a:off x="9714230" y="3882390"/>
            <a:ext cx="1763395" cy="1494790"/>
          </a:xfrm>
          <a:prstGeom prst="rect">
            <a:avLst/>
          </a:prstGeom>
          <a:solidFill>
            <a:srgbClr val="DCD7CD">
              <a:alpha val="90000"/>
            </a:srgbClr>
          </a:solidFill>
          <a:ln w="25400"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1000" b="1">
                <a:solidFill>
                  <a:schemeClr val="tx1"/>
                </a:solidFill>
              </a:rPr>
              <a:t>办公区域</a:t>
            </a:r>
            <a:endParaRPr lang="zh-CN" altLang="en-US" sz="10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YPE" val="j"/>
  <p:tag name="KSO_WM_BEAUTIFY_FLAG" val=""/>
</p:tagLst>
</file>

<file path=ppt/tags/tag2.xml><?xml version="1.0" encoding="utf-8"?>
<p:tagLst xmlns:p="http://schemas.openxmlformats.org/presentationml/2006/main">
  <p:tag name="KSO_WM_UNIT_TYPE" val="j"/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WPS 演示</Application>
  <PresentationFormat>宽屏</PresentationFormat>
  <Paragraphs>166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方正小标宋简体</vt:lpstr>
      <vt:lpstr>微软雅黑</vt:lpstr>
      <vt:lpstr>Calibri</vt:lpstr>
      <vt:lpstr>Arial Unicode MS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服务区</cp:lastModifiedBy>
  <cp:revision>9</cp:revision>
  <dcterms:created xsi:type="dcterms:W3CDTF">2023-08-09T12:44:00Z</dcterms:created>
  <dcterms:modified xsi:type="dcterms:W3CDTF">2025-08-20T01:58:12Z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6C3A380408414A40AB8874617E3F4AF4_12</vt:lpwstr>
  </property>
</Properties>
</file>