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6"/>
  </p:handoutMasterIdLst>
  <p:sldIdLst>
    <p:sldId id="362" r:id="rId4"/>
  </p:sldIdLst>
  <p:sldSz cx="12192000" cy="6858000"/>
  <p:notesSz cx="6858000" cy="9144000"/>
  <p:embeddedFontLst>
    <p:embeddedFont>
      <p:font typeface="MiSans Light" panose="00000400000000000000" charset="-122"/>
      <p:regular r:id="rId11"/>
    </p:embeddedFont>
    <p:embeddedFont>
      <p:font typeface="微软雅黑" panose="020B0503020204020204" charset="-122"/>
      <p:regular r:id="rId12"/>
    </p:embeddedFont>
    <p:embeddedFont>
      <p:font typeface="方正小标宋简体" panose="02000000000000000000" charset="-122"/>
      <p:regular r:id="rId13"/>
    </p:embeddedFont>
  </p:embeddedFontLst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36" userDrawn="1">
          <p15:clr>
            <a:srgbClr val="A4A3A4"/>
          </p15:clr>
        </p15:guide>
        <p15:guide id="2" pos="384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孙杰/服务区管理部/交通实业公司/CICO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DF734F"/>
    <a:srgbClr val="E6AA8C"/>
    <a:srgbClr val="F0F0F0"/>
    <a:srgbClr val="DC643C"/>
    <a:srgbClr val="FFF0C8"/>
    <a:srgbClr val="1EA0AA"/>
    <a:srgbClr val="DCAA8C"/>
    <a:srgbClr val="DCD7CD"/>
    <a:srgbClr val="DCE1F0"/>
    <a:srgbClr val="87D2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36"/>
        <p:guide pos="384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180000" cy="180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4" Type="http://schemas.openxmlformats.org/officeDocument/2006/relationships/tags" Target="tags/tag127.xml"/><Relationship Id="rId13" Type="http://schemas.openxmlformats.org/officeDocument/2006/relationships/font" Target="fonts/font3.fntdata"/><Relationship Id="rId12" Type="http://schemas.openxmlformats.org/officeDocument/2006/relationships/font" Target="fonts/font2.fntdata"/><Relationship Id="rId11" Type="http://schemas.openxmlformats.org/officeDocument/2006/relationships/font" Target="fonts/font1.fntdata"/><Relationship Id="rId10" Type="http://schemas.openxmlformats.org/officeDocument/2006/relationships/commentAuthors" Target="commentAuthor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iSans Light" panose="00000400000000000000" charset="-122"/>
              <a:ea typeface="MiSans Light" panose="000004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ea typeface="MiSans Light" panose="00000400000000000000" charset="-122"/>
              </a:rPr>
            </a:fld>
            <a:endParaRPr lang="zh-CN" altLang="en-US">
              <a:ea typeface="MiSans Light" panose="000004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iSans Light" panose="00000400000000000000" charset="-122"/>
              <a:ea typeface="MiSans Light" panose="000004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ea typeface="MiSans Light" panose="00000400000000000000" charset="-122"/>
              </a:rPr>
            </a:fld>
            <a:endParaRPr lang="zh-CN" altLang="en-US">
              <a:ea typeface="MiSans Light" panose="000004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Sans Light" panose="00000400000000000000" charset="-122"/>
                <a:ea typeface="MiSans Light" panose="0000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Sans Light" panose="00000400000000000000" charset="-122"/>
                <a:ea typeface="MiSans Light" panose="000004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Sans Light" panose="00000400000000000000" charset="-122"/>
                <a:ea typeface="MiSans Light" panose="0000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Sans Light" panose="00000400000000000000" charset="-122"/>
                <a:ea typeface="MiSans Light" panose="000004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Sans Light" panose="00000400000000000000" charset="-122"/>
        <a:ea typeface="MiSans Light" panose="000004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Sans Light" panose="00000400000000000000" charset="-122"/>
        <a:ea typeface="MiSans Light" panose="000004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Sans Light" panose="00000400000000000000" charset="-122"/>
        <a:ea typeface="MiSans Light" panose="000004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Sans Light" panose="00000400000000000000" charset="-122"/>
        <a:ea typeface="MiSans Light" panose="000004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Sans Light" panose="00000400000000000000" charset="-122"/>
        <a:ea typeface="MiSans Light" panose="000004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image" Target="../media/image1.png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 descr="图片 3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808810" y="184785"/>
            <a:ext cx="215773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25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ea typeface="MiSans Light" panose="000004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ea typeface="MiSans Light" panose="000004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ea typeface="MiSans Light" panose="000004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MiSans Light" panose="00000400000000000000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iSans Light" panose="00000400000000000000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iSans Light" panose="00000400000000000000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iSans Light" panose="00000400000000000000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iSans Light" panose="00000400000000000000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iSans Light" panose="000004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ea typeface="MiSans Light" panose="000004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ea typeface="MiSans Light" panose="000004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ea typeface="MiSans Light" panose="000004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MiSans Light" panose="00000400000000000000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iSans Light" panose="00000400000000000000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iSans Light" panose="00000400000000000000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iSans Light" panose="00000400000000000000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iSans Light" panose="00000400000000000000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iSans Light" panose="000004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1.png"/><Relationship Id="rId2" Type="http://schemas.openxmlformats.org/officeDocument/2006/relationships/tags" Target="../tags/tag126.xml"/><Relationship Id="rId19" Type="http://schemas.openxmlformats.org/officeDocument/2006/relationships/notesSlide" Target="../notesSlides/notesSlide1.xml"/><Relationship Id="rId18" Type="http://schemas.openxmlformats.org/officeDocument/2006/relationships/slideLayout" Target="../slideLayouts/slideLayout23.xml"/><Relationship Id="rId17" Type="http://schemas.openxmlformats.org/officeDocument/2006/relationships/image" Target="../media/image16.png"/><Relationship Id="rId16" Type="http://schemas.openxmlformats.org/officeDocument/2006/relationships/image" Target="../media/image15.png"/><Relationship Id="rId15" Type="http://schemas.openxmlformats.org/officeDocument/2006/relationships/image" Target="../media/image14.png"/><Relationship Id="rId14" Type="http://schemas.openxmlformats.org/officeDocument/2006/relationships/image" Target="../media/image13.png"/><Relationship Id="rId13" Type="http://schemas.openxmlformats.org/officeDocument/2006/relationships/image" Target="../media/image12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5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1" name="文本框 20"/>
          <p:cNvSpPr txBox="1"/>
          <p:nvPr/>
        </p:nvSpPr>
        <p:spPr>
          <a:xfrm>
            <a:off x="-635" y="625475"/>
            <a:ext cx="12192000" cy="37401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marL="12700" algn="ctr" rtl="0" eaLnBrk="0">
              <a:lnSpc>
                <a:spcPct val="92000"/>
              </a:lnSpc>
            </a:pPr>
            <a:r>
              <a:rPr lang="zh-CN" altLang="en-US" sz="2000" b="1" spc="90" dirty="0">
                <a:solidFill>
                  <a:schemeClr val="tx1"/>
                </a:solidFill>
                <a:effectLst/>
                <a:latin typeface="方正小标宋简体" panose="02000000000000000000" charset="-122"/>
                <a:ea typeface="方正小标宋简体" panose="02000000000000000000" charset="-122"/>
                <a:cs typeface="微软雅黑" panose="020B0503020204020204" charset="-122"/>
                <a:sym typeface="+mn-ea"/>
              </a:rPr>
              <a:t>於潜</a:t>
            </a:r>
            <a:r>
              <a:rPr sz="2000" b="1" spc="90" dirty="0">
                <a:solidFill>
                  <a:schemeClr val="tx1"/>
                </a:solidFill>
                <a:effectLst/>
                <a:latin typeface="方正小标宋简体" panose="02000000000000000000" charset="-122"/>
                <a:ea typeface="方正小标宋简体" panose="02000000000000000000" charset="-122"/>
                <a:cs typeface="微软雅黑" panose="020B0503020204020204" charset="-122"/>
                <a:sym typeface="+mn-ea"/>
              </a:rPr>
              <a:t>服务区</a:t>
            </a:r>
            <a:r>
              <a:rPr lang="en-US" sz="2000" b="1" spc="90" dirty="0">
                <a:solidFill>
                  <a:schemeClr val="tx1"/>
                </a:solidFill>
                <a:effectLst/>
                <a:latin typeface="方正小标宋简体" panose="02000000000000000000" charset="-122"/>
                <a:ea typeface="方正小标宋简体" panose="02000000000000000000" charset="-122"/>
                <a:cs typeface="微软雅黑" panose="020B0503020204020204" charset="-122"/>
                <a:sym typeface="+mn-ea"/>
              </a:rPr>
              <a:t>1F</a:t>
            </a:r>
            <a:r>
              <a:rPr lang="zh-CN" altLang="en-US" sz="2000" b="1" spc="90" dirty="0">
                <a:solidFill>
                  <a:schemeClr val="tx1"/>
                </a:solidFill>
                <a:effectLst/>
                <a:latin typeface="方正小标宋简体" panose="02000000000000000000" charset="-122"/>
                <a:ea typeface="方正小标宋简体" panose="02000000000000000000" charset="-122"/>
                <a:cs typeface="微软雅黑" panose="020B0503020204020204" charset="-122"/>
                <a:sym typeface="+mn-ea"/>
              </a:rPr>
              <a:t>业态规划图（两区一致）</a:t>
            </a:r>
            <a:endParaRPr lang="zh-CN" altLang="en-US" sz="2000" b="1" spc="90" dirty="0">
              <a:solidFill>
                <a:schemeClr val="tx1"/>
              </a:solidFill>
              <a:effectLst/>
              <a:latin typeface="方正小标宋简体" panose="02000000000000000000" charset="-122"/>
              <a:ea typeface="方正小标宋简体" panose="02000000000000000000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2" descr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033600" y="0"/>
            <a:ext cx="2157730" cy="4572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885825" y="6170295"/>
            <a:ext cx="10702925" cy="562610"/>
            <a:chOff x="1395" y="9717"/>
            <a:chExt cx="16855" cy="886"/>
          </a:xfrm>
        </p:grpSpPr>
        <p:sp>
          <p:nvSpPr>
            <p:cNvPr id="2" name="文本框 1"/>
            <p:cNvSpPr txBox="1"/>
            <p:nvPr/>
          </p:nvSpPr>
          <p:spPr>
            <a:xfrm>
              <a:off x="1395" y="9717"/>
              <a:ext cx="503" cy="886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>
                <a:lnSpc>
                  <a:spcPct val="90000"/>
                </a:lnSpc>
              </a:pPr>
              <a:r>
                <a:rPr lang="zh-CN" altLang="en-US" sz="1000" b="1">
                  <a:latin typeface="微软雅黑" panose="020B0503020204020204" charset="-122"/>
                  <a:ea typeface="微软雅黑" panose="020B0503020204020204" charset="-122"/>
                </a:rPr>
                <a:t>图</a:t>
              </a:r>
              <a:endParaRPr lang="zh-CN" altLang="en-US" sz="1000" b="1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90000"/>
                </a:lnSpc>
              </a:pPr>
              <a:endParaRPr lang="zh-CN" altLang="en-US" sz="1000" b="1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90000"/>
                </a:lnSpc>
              </a:pPr>
              <a:r>
                <a:rPr lang="zh-CN" altLang="en-US" sz="1000" b="1">
                  <a:latin typeface="微软雅黑" panose="020B0503020204020204" charset="-122"/>
                  <a:ea typeface="微软雅黑" panose="020B0503020204020204" charset="-122"/>
                </a:rPr>
                <a:t>例</a:t>
              </a:r>
              <a:endParaRPr lang="zh-CN" altLang="en-US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455" y="10254"/>
              <a:ext cx="1466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800">
                  <a:latin typeface="微软雅黑" panose="020B0503020204020204" charset="-122"/>
                  <a:ea typeface="微软雅黑" panose="020B0503020204020204" charset="-122"/>
                </a:rPr>
                <a:t>公共用餐区</a:t>
              </a:r>
              <a:endParaRPr lang="zh-CN" altLang="en-US" sz="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485" y="10254"/>
              <a:ext cx="1065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800">
                  <a:latin typeface="微软雅黑" panose="020B0503020204020204" charset="-122"/>
                  <a:ea typeface="微软雅黑" panose="020B0503020204020204" charset="-122"/>
                </a:rPr>
                <a:t>卫生间</a:t>
              </a:r>
              <a:endParaRPr lang="zh-CN" altLang="en-US" sz="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1145" y="10264"/>
              <a:ext cx="1500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800">
                  <a:latin typeface="微软雅黑" panose="020B0503020204020204" charset="-122"/>
                  <a:ea typeface="微软雅黑" panose="020B0503020204020204" charset="-122"/>
                </a:rPr>
                <a:t>第三卫生间</a:t>
              </a:r>
              <a:endParaRPr lang="zh-CN" altLang="en-US" sz="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2211" y="10264"/>
              <a:ext cx="1000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800">
                  <a:latin typeface="微软雅黑" panose="020B0503020204020204" charset="-122"/>
                  <a:ea typeface="微软雅黑" panose="020B0503020204020204" charset="-122"/>
                </a:rPr>
                <a:t>母婴室</a:t>
              </a:r>
              <a:endParaRPr lang="zh-CN" altLang="en-US" sz="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3079" y="10264"/>
              <a:ext cx="1000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800">
                  <a:latin typeface="微软雅黑" panose="020B0503020204020204" charset="-122"/>
                  <a:ea typeface="微软雅黑" panose="020B0503020204020204" charset="-122"/>
                </a:rPr>
                <a:t>开水间</a:t>
              </a:r>
              <a:endParaRPr lang="zh-CN" altLang="en-US" sz="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16446" y="10264"/>
              <a:ext cx="1035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800">
                  <a:latin typeface="微软雅黑" panose="020B0503020204020204" charset="-122"/>
                  <a:ea typeface="微软雅黑" panose="020B0503020204020204" charset="-122"/>
                </a:rPr>
                <a:t>设备间</a:t>
              </a:r>
              <a:endParaRPr lang="zh-CN" altLang="en-US" sz="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1925" y="10254"/>
              <a:ext cx="1186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800">
                  <a:latin typeface="微软雅黑" panose="020B0503020204020204" charset="-122"/>
                  <a:ea typeface="微软雅黑" panose="020B0503020204020204" charset="-122"/>
                </a:rPr>
                <a:t>正餐饮</a:t>
              </a:r>
              <a:endParaRPr lang="zh-CN" altLang="en-US" sz="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616" y="10264"/>
              <a:ext cx="1470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800">
                  <a:latin typeface="微软雅黑" panose="020B0503020204020204" charset="-122"/>
                  <a:ea typeface="微软雅黑" panose="020B0503020204020204" charset="-122"/>
                </a:rPr>
                <a:t>休闲餐饮</a:t>
              </a:r>
              <a:endParaRPr lang="zh-CN" altLang="en-US" sz="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743" y="10254"/>
              <a:ext cx="935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800">
                  <a:latin typeface="微软雅黑" panose="020B0503020204020204" charset="-122"/>
                  <a:ea typeface="微软雅黑" panose="020B0503020204020204" charset="-122"/>
                </a:rPr>
                <a:t>零售</a:t>
              </a:r>
              <a:endParaRPr lang="zh-CN" altLang="en-US" sz="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357" y="10264"/>
              <a:ext cx="818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800">
                  <a:latin typeface="微软雅黑" panose="020B0503020204020204" charset="-122"/>
                  <a:ea typeface="微软雅黑" panose="020B0503020204020204" charset="-122"/>
                </a:rPr>
                <a:t>出入口</a:t>
              </a:r>
              <a:endParaRPr lang="zh-CN" altLang="en-US" sz="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8904" y="10254"/>
              <a:ext cx="818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800">
                  <a:latin typeface="微软雅黑" panose="020B0503020204020204" charset="-122"/>
                  <a:ea typeface="微软雅黑" panose="020B0503020204020204" charset="-122"/>
                </a:rPr>
                <a:t>服务台</a:t>
              </a:r>
              <a:endParaRPr lang="zh-CN" altLang="en-US" sz="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8" name="椭圆 117"/>
            <p:cNvSpPr/>
            <p:nvPr/>
          </p:nvSpPr>
          <p:spPr>
            <a:xfrm>
              <a:off x="2302" y="9738"/>
              <a:ext cx="405" cy="406"/>
            </a:xfrm>
            <a:prstGeom prst="ellipse">
              <a:avLst/>
            </a:prstGeom>
            <a:solidFill>
              <a:srgbClr val="DC643C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0" name="椭圆 119"/>
            <p:cNvSpPr/>
            <p:nvPr/>
          </p:nvSpPr>
          <p:spPr>
            <a:xfrm>
              <a:off x="3157" y="9738"/>
              <a:ext cx="405" cy="406"/>
            </a:xfrm>
            <a:prstGeom prst="ellipse">
              <a:avLst/>
            </a:prstGeom>
            <a:solidFill>
              <a:srgbClr val="E6AA8C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4011" y="9738"/>
              <a:ext cx="405" cy="406"/>
            </a:xfrm>
            <a:prstGeom prst="ellipse">
              <a:avLst/>
            </a:prstGeom>
            <a:solidFill>
              <a:srgbClr val="1EA0AA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63" name="组合 62"/>
            <p:cNvGrpSpPr/>
            <p:nvPr/>
          </p:nvGrpSpPr>
          <p:grpSpPr>
            <a:xfrm rot="0">
              <a:off x="6562" y="9738"/>
              <a:ext cx="406" cy="406"/>
              <a:chOff x="1557" y="13204"/>
              <a:chExt cx="581" cy="581"/>
            </a:xfrm>
          </p:grpSpPr>
          <p:sp>
            <p:nvSpPr>
              <p:cNvPr id="119" name="椭圆 118"/>
              <p:cNvSpPr/>
              <p:nvPr/>
            </p:nvSpPr>
            <p:spPr>
              <a:xfrm>
                <a:off x="1557" y="13204"/>
                <a:ext cx="581" cy="581"/>
              </a:xfrm>
              <a:prstGeom prst="ellipse">
                <a:avLst/>
              </a:prstGeom>
              <a:solidFill>
                <a:srgbClr val="5A8C32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855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pic>
            <p:nvPicPr>
              <p:cNvPr id="64" name="图片 63" descr="出入口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83" y="13305"/>
                <a:ext cx="394" cy="394"/>
              </a:xfrm>
              <a:prstGeom prst="rect">
                <a:avLst/>
              </a:prstGeom>
            </p:spPr>
          </p:pic>
        </p:grpSp>
        <p:grpSp>
          <p:nvGrpSpPr>
            <p:cNvPr id="135" name="组合 134"/>
            <p:cNvGrpSpPr/>
            <p:nvPr/>
          </p:nvGrpSpPr>
          <p:grpSpPr>
            <a:xfrm rot="0">
              <a:off x="9120" y="9738"/>
              <a:ext cx="405" cy="405"/>
              <a:chOff x="2959" y="13204"/>
              <a:chExt cx="580" cy="580"/>
            </a:xfrm>
          </p:grpSpPr>
          <p:sp>
            <p:nvSpPr>
              <p:cNvPr id="65" name="椭圆 64"/>
              <p:cNvSpPr/>
              <p:nvPr/>
            </p:nvSpPr>
            <p:spPr>
              <a:xfrm>
                <a:off x="2959" y="13204"/>
                <a:ext cx="581" cy="581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855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pic>
            <p:nvPicPr>
              <p:cNvPr id="66" name="图片 65" descr="咨询台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14" y="13270"/>
                <a:ext cx="490" cy="490"/>
              </a:xfrm>
              <a:prstGeom prst="rect">
                <a:avLst/>
              </a:prstGeom>
            </p:spPr>
          </p:pic>
        </p:grpSp>
        <p:grpSp>
          <p:nvGrpSpPr>
            <p:cNvPr id="136" name="组合 135"/>
            <p:cNvGrpSpPr/>
            <p:nvPr/>
          </p:nvGrpSpPr>
          <p:grpSpPr>
            <a:xfrm rot="0">
              <a:off x="9959" y="9738"/>
              <a:ext cx="405" cy="405"/>
              <a:chOff x="8717" y="13204"/>
              <a:chExt cx="580" cy="58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8717" y="13204"/>
                <a:ext cx="581" cy="581"/>
              </a:xfrm>
              <a:prstGeom prst="ellipse">
                <a:avLst/>
              </a:prstGeom>
              <a:solidFill>
                <a:srgbClr val="F0B90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855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pic>
            <p:nvPicPr>
              <p:cNvPr id="134" name="图片 133" descr="用餐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09" y="13299"/>
                <a:ext cx="398" cy="398"/>
              </a:xfrm>
              <a:prstGeom prst="rect">
                <a:avLst/>
              </a:prstGeom>
            </p:spPr>
          </p:pic>
        </p:grpSp>
        <p:grpSp>
          <p:nvGrpSpPr>
            <p:cNvPr id="138" name="组合 137"/>
            <p:cNvGrpSpPr/>
            <p:nvPr/>
          </p:nvGrpSpPr>
          <p:grpSpPr>
            <a:xfrm rot="0">
              <a:off x="10814" y="9738"/>
              <a:ext cx="405" cy="405"/>
              <a:chOff x="10118" y="13204"/>
              <a:chExt cx="580" cy="580"/>
            </a:xfrm>
          </p:grpSpPr>
          <p:sp>
            <p:nvSpPr>
              <p:cNvPr id="68" name="椭圆 67"/>
              <p:cNvSpPr/>
              <p:nvPr/>
            </p:nvSpPr>
            <p:spPr>
              <a:xfrm>
                <a:off x="10118" y="13204"/>
                <a:ext cx="581" cy="581"/>
              </a:xfrm>
              <a:prstGeom prst="ellipse">
                <a:avLst/>
              </a:prstGeom>
              <a:solidFill>
                <a:srgbClr val="87D2E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855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pic>
            <p:nvPicPr>
              <p:cNvPr id="137" name="图片 136" descr="卫生间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216" y="13304"/>
                <a:ext cx="393" cy="393"/>
              </a:xfrm>
              <a:prstGeom prst="rect">
                <a:avLst/>
              </a:prstGeom>
            </p:spPr>
          </p:pic>
        </p:grpSp>
        <p:grpSp>
          <p:nvGrpSpPr>
            <p:cNvPr id="140" name="组合 139"/>
            <p:cNvGrpSpPr/>
            <p:nvPr/>
          </p:nvGrpSpPr>
          <p:grpSpPr>
            <a:xfrm rot="0">
              <a:off x="11659" y="9738"/>
              <a:ext cx="405" cy="405"/>
              <a:chOff x="11590" y="13204"/>
              <a:chExt cx="580" cy="580"/>
            </a:xfrm>
          </p:grpSpPr>
          <p:sp>
            <p:nvSpPr>
              <p:cNvPr id="75" name="椭圆 74"/>
              <p:cNvSpPr/>
              <p:nvPr/>
            </p:nvSpPr>
            <p:spPr>
              <a:xfrm>
                <a:off x="11590" y="13204"/>
                <a:ext cx="581" cy="581"/>
              </a:xfrm>
              <a:prstGeom prst="ellipse">
                <a:avLst/>
              </a:prstGeom>
              <a:solidFill>
                <a:srgbClr val="87D2E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855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pic>
            <p:nvPicPr>
              <p:cNvPr id="139" name="图片 138" descr="残疾人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668" y="13270"/>
                <a:ext cx="413" cy="413"/>
              </a:xfrm>
              <a:prstGeom prst="rect">
                <a:avLst/>
              </a:prstGeom>
            </p:spPr>
          </p:pic>
        </p:grpSp>
        <p:grpSp>
          <p:nvGrpSpPr>
            <p:cNvPr id="142" name="组合 141"/>
            <p:cNvGrpSpPr/>
            <p:nvPr/>
          </p:nvGrpSpPr>
          <p:grpSpPr>
            <a:xfrm rot="0">
              <a:off x="12510" y="9738"/>
              <a:ext cx="405" cy="405"/>
              <a:chOff x="12989" y="13204"/>
              <a:chExt cx="580" cy="580"/>
            </a:xfrm>
          </p:grpSpPr>
          <p:sp>
            <p:nvSpPr>
              <p:cNvPr id="125" name="椭圆 124"/>
              <p:cNvSpPr/>
              <p:nvPr/>
            </p:nvSpPr>
            <p:spPr>
              <a:xfrm>
                <a:off x="12989" y="13204"/>
                <a:ext cx="581" cy="581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855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pic>
            <p:nvPicPr>
              <p:cNvPr id="141" name="图片 140" descr="母婴室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054" y="13268"/>
                <a:ext cx="447" cy="447"/>
              </a:xfrm>
              <a:prstGeom prst="rect">
                <a:avLst/>
              </a:prstGeom>
            </p:spPr>
          </p:pic>
        </p:grpSp>
        <p:grpSp>
          <p:nvGrpSpPr>
            <p:cNvPr id="144" name="组合 143"/>
            <p:cNvGrpSpPr/>
            <p:nvPr/>
          </p:nvGrpSpPr>
          <p:grpSpPr>
            <a:xfrm rot="0">
              <a:off x="13355" y="9738"/>
              <a:ext cx="405" cy="405"/>
              <a:chOff x="14404" y="13204"/>
              <a:chExt cx="580" cy="580"/>
            </a:xfrm>
          </p:grpSpPr>
          <p:sp>
            <p:nvSpPr>
              <p:cNvPr id="76" name="椭圆 75"/>
              <p:cNvSpPr/>
              <p:nvPr/>
            </p:nvSpPr>
            <p:spPr>
              <a:xfrm>
                <a:off x="14404" y="13204"/>
                <a:ext cx="581" cy="581"/>
              </a:xfrm>
              <a:prstGeom prst="ellipse">
                <a:avLst/>
              </a:prstGeom>
              <a:solidFill>
                <a:srgbClr val="87D2E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855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pic>
            <p:nvPicPr>
              <p:cNvPr id="143" name="图片 142" descr="热水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517" y="13290"/>
                <a:ext cx="393" cy="393"/>
              </a:xfrm>
              <a:prstGeom prst="rect">
                <a:avLst/>
              </a:prstGeom>
            </p:spPr>
          </p:pic>
        </p:grpSp>
        <p:grpSp>
          <p:nvGrpSpPr>
            <p:cNvPr id="150" name="组合 149"/>
            <p:cNvGrpSpPr/>
            <p:nvPr/>
          </p:nvGrpSpPr>
          <p:grpSpPr>
            <a:xfrm rot="0">
              <a:off x="16764" y="9737"/>
              <a:ext cx="405" cy="405"/>
              <a:chOff x="18637" y="13204"/>
              <a:chExt cx="580" cy="580"/>
            </a:xfrm>
          </p:grpSpPr>
          <p:sp>
            <p:nvSpPr>
              <p:cNvPr id="77" name="椭圆 76"/>
              <p:cNvSpPr/>
              <p:nvPr/>
            </p:nvSpPr>
            <p:spPr>
              <a:xfrm>
                <a:off x="18637" y="13204"/>
                <a:ext cx="581" cy="581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855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pic>
            <p:nvPicPr>
              <p:cNvPr id="149" name="图片 148" descr="管理用房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655" y="13222"/>
                <a:ext cx="536" cy="536"/>
              </a:xfrm>
              <a:prstGeom prst="rect">
                <a:avLst/>
              </a:prstGeom>
            </p:spPr>
          </p:pic>
        </p:grpSp>
        <p:sp>
          <p:nvSpPr>
            <p:cNvPr id="78" name="文本框 77"/>
            <p:cNvSpPr txBox="1"/>
            <p:nvPr/>
          </p:nvSpPr>
          <p:spPr>
            <a:xfrm>
              <a:off x="7205" y="10264"/>
              <a:ext cx="818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800">
                  <a:latin typeface="微软雅黑" panose="020B0503020204020204" charset="-122"/>
                  <a:ea typeface="微软雅黑" panose="020B0503020204020204" charset="-122"/>
                </a:rPr>
                <a:t>楼梯</a:t>
              </a:r>
              <a:endParaRPr lang="zh-CN" altLang="en-US" sz="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8066" y="10254"/>
              <a:ext cx="818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800">
                  <a:latin typeface="微软雅黑" panose="020B0503020204020204" charset="-122"/>
                  <a:ea typeface="微软雅黑" panose="020B0503020204020204" charset="-122"/>
                </a:rPr>
                <a:t>扶梯</a:t>
              </a:r>
              <a:endParaRPr lang="zh-CN" altLang="en-US" sz="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17378" y="10254"/>
              <a:ext cx="873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800">
                  <a:latin typeface="微软雅黑" panose="020B0503020204020204" charset="-122"/>
                  <a:ea typeface="微软雅黑" panose="020B0503020204020204" charset="-122"/>
                </a:rPr>
                <a:t>电梯</a:t>
              </a:r>
              <a:endParaRPr lang="zh-CN" altLang="en-US" sz="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07" name="组合 206"/>
            <p:cNvGrpSpPr/>
            <p:nvPr/>
          </p:nvGrpSpPr>
          <p:grpSpPr>
            <a:xfrm rot="0">
              <a:off x="7427" y="9743"/>
              <a:ext cx="393" cy="393"/>
              <a:chOff x="8250" y="5209"/>
              <a:chExt cx="254" cy="254"/>
            </a:xfrm>
          </p:grpSpPr>
          <p:sp>
            <p:nvSpPr>
              <p:cNvPr id="208" name="椭圆 207"/>
              <p:cNvSpPr/>
              <p:nvPr/>
            </p:nvSpPr>
            <p:spPr>
              <a:xfrm>
                <a:off x="8250" y="5209"/>
                <a:ext cx="254" cy="254"/>
              </a:xfrm>
              <a:prstGeom prst="ellipse">
                <a:avLst/>
              </a:prstGeom>
              <a:solidFill>
                <a:srgbClr val="5A8C32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920">
                  <a:solidFill>
                    <a:schemeClr val="tx1"/>
                  </a:solidFill>
                </a:endParaRPr>
              </a:p>
            </p:txBody>
          </p:sp>
          <p:pic>
            <p:nvPicPr>
              <p:cNvPr id="209" name="图片 208" descr="楼梯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287" y="5246"/>
                <a:ext cx="180" cy="180"/>
              </a:xfrm>
              <a:prstGeom prst="rect">
                <a:avLst/>
              </a:prstGeom>
            </p:spPr>
          </p:pic>
        </p:grpSp>
        <p:grpSp>
          <p:nvGrpSpPr>
            <p:cNvPr id="81" name="组合 80"/>
            <p:cNvGrpSpPr/>
            <p:nvPr/>
          </p:nvGrpSpPr>
          <p:grpSpPr>
            <a:xfrm rot="0">
              <a:off x="8272" y="9734"/>
              <a:ext cx="405" cy="405"/>
              <a:chOff x="6967" y="12270"/>
              <a:chExt cx="520" cy="520"/>
            </a:xfrm>
          </p:grpSpPr>
          <p:sp>
            <p:nvSpPr>
              <p:cNvPr id="91" name="椭圆 90"/>
              <p:cNvSpPr/>
              <p:nvPr/>
            </p:nvSpPr>
            <p:spPr>
              <a:xfrm>
                <a:off x="6967" y="12270"/>
                <a:ext cx="520" cy="521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855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pic>
            <p:nvPicPr>
              <p:cNvPr id="92" name="图片 91" descr="扶梯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067" y="12363"/>
                <a:ext cx="353" cy="353"/>
              </a:xfrm>
              <a:prstGeom prst="rect">
                <a:avLst/>
              </a:prstGeom>
            </p:spPr>
          </p:pic>
        </p:grpSp>
        <p:grpSp>
          <p:nvGrpSpPr>
            <p:cNvPr id="114" name="组合 113"/>
            <p:cNvGrpSpPr/>
            <p:nvPr/>
          </p:nvGrpSpPr>
          <p:grpSpPr>
            <a:xfrm rot="0">
              <a:off x="17611" y="9722"/>
              <a:ext cx="405" cy="405"/>
              <a:chOff x="18313" y="12274"/>
              <a:chExt cx="520" cy="520"/>
            </a:xfrm>
          </p:grpSpPr>
          <p:sp>
            <p:nvSpPr>
              <p:cNvPr id="145" name="椭圆 144"/>
              <p:cNvSpPr/>
              <p:nvPr/>
            </p:nvSpPr>
            <p:spPr>
              <a:xfrm>
                <a:off x="18313" y="12274"/>
                <a:ext cx="520" cy="521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855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pic>
            <p:nvPicPr>
              <p:cNvPr id="146" name="图片 145" descr="电梯-01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394" y="12352"/>
                <a:ext cx="360" cy="360"/>
              </a:xfrm>
              <a:prstGeom prst="rect">
                <a:avLst/>
              </a:prstGeom>
            </p:spPr>
          </p:pic>
        </p:grpSp>
        <p:sp>
          <p:nvSpPr>
            <p:cNvPr id="147" name="文本框 146"/>
            <p:cNvSpPr txBox="1"/>
            <p:nvPr/>
          </p:nvSpPr>
          <p:spPr>
            <a:xfrm>
              <a:off x="4592" y="10254"/>
              <a:ext cx="935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800">
                  <a:latin typeface="微软雅黑" panose="020B0503020204020204" charset="-122"/>
                  <a:ea typeface="微软雅黑" panose="020B0503020204020204" charset="-122"/>
                </a:rPr>
                <a:t>休闲区</a:t>
              </a:r>
              <a:endParaRPr lang="zh-CN" altLang="en-US" sz="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4860" y="9738"/>
              <a:ext cx="405" cy="406"/>
            </a:xfrm>
            <a:prstGeom prst="ellipse">
              <a:avLst/>
            </a:prstGeom>
            <a:solidFill>
              <a:srgbClr val="FFF0C8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4" name="文本框 163"/>
            <p:cNvSpPr txBox="1"/>
            <p:nvPr/>
          </p:nvSpPr>
          <p:spPr>
            <a:xfrm>
              <a:off x="5377" y="10264"/>
              <a:ext cx="1069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800">
                  <a:latin typeface="微软雅黑" panose="020B0503020204020204" charset="-122"/>
                  <a:ea typeface="微软雅黑" panose="020B0503020204020204" charset="-122"/>
                </a:rPr>
                <a:t>垂直交通</a:t>
              </a:r>
              <a:endParaRPr lang="zh-CN" altLang="en-US" sz="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5" name="椭圆 164"/>
            <p:cNvSpPr/>
            <p:nvPr/>
          </p:nvSpPr>
          <p:spPr>
            <a:xfrm>
              <a:off x="5709" y="9750"/>
              <a:ext cx="405" cy="406"/>
            </a:xfrm>
            <a:prstGeom prst="ellipse">
              <a:avLst/>
            </a:prstGeom>
            <a:solidFill>
              <a:srgbClr val="DCE1F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3733" y="10266"/>
              <a:ext cx="1382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800">
                  <a:latin typeface="微软雅黑" panose="020B0503020204020204" charset="-122"/>
                  <a:ea typeface="微软雅黑" panose="020B0503020204020204" charset="-122"/>
                </a:rPr>
                <a:t>司乘休息室</a:t>
              </a:r>
              <a:endParaRPr lang="zh-CN" altLang="en-US" sz="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73" name="组合 72"/>
            <p:cNvGrpSpPr/>
            <p:nvPr/>
          </p:nvGrpSpPr>
          <p:grpSpPr>
            <a:xfrm rot="0">
              <a:off x="14209" y="9726"/>
              <a:ext cx="407" cy="407"/>
              <a:chOff x="17232" y="13204"/>
              <a:chExt cx="580" cy="580"/>
            </a:xfrm>
          </p:grpSpPr>
          <p:sp>
            <p:nvSpPr>
              <p:cNvPr id="74" name="椭圆 73"/>
              <p:cNvSpPr/>
              <p:nvPr/>
            </p:nvSpPr>
            <p:spPr>
              <a:xfrm>
                <a:off x="17232" y="13204"/>
                <a:ext cx="581" cy="581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0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pic>
            <p:nvPicPr>
              <p:cNvPr id="8" name="图片 7" descr="司乘休息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7332" y="13304"/>
                <a:ext cx="380" cy="380"/>
              </a:xfrm>
              <a:prstGeom prst="rect">
                <a:avLst/>
              </a:prstGeom>
            </p:spPr>
          </p:pic>
        </p:grpSp>
        <p:sp>
          <p:nvSpPr>
            <p:cNvPr id="34" name="文本框 33"/>
            <p:cNvSpPr txBox="1"/>
            <p:nvPr/>
          </p:nvSpPr>
          <p:spPr>
            <a:xfrm>
              <a:off x="14832" y="10264"/>
              <a:ext cx="875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800">
                  <a:latin typeface="微软雅黑" panose="020B0503020204020204" charset="-122"/>
                  <a:ea typeface="微软雅黑" panose="020B0503020204020204" charset="-122"/>
                </a:rPr>
                <a:t>淋浴间</a:t>
              </a:r>
              <a:endParaRPr lang="zh-CN" altLang="en-US" sz="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70" name="组合 69"/>
            <p:cNvGrpSpPr/>
            <p:nvPr/>
          </p:nvGrpSpPr>
          <p:grpSpPr>
            <a:xfrm rot="0">
              <a:off x="15064" y="9726"/>
              <a:ext cx="409" cy="409"/>
              <a:chOff x="15760" y="13204"/>
              <a:chExt cx="580" cy="580"/>
            </a:xfrm>
          </p:grpSpPr>
          <p:sp>
            <p:nvSpPr>
              <p:cNvPr id="71" name="椭圆 70"/>
              <p:cNvSpPr/>
              <p:nvPr/>
            </p:nvSpPr>
            <p:spPr>
              <a:xfrm>
                <a:off x="15760" y="13204"/>
                <a:ext cx="581" cy="581"/>
              </a:xfrm>
              <a:prstGeom prst="ellipse">
                <a:avLst/>
              </a:prstGeom>
              <a:solidFill>
                <a:srgbClr val="87D2E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0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pic>
            <p:nvPicPr>
              <p:cNvPr id="72" name="图片 71" descr="淋浴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790" y="13255"/>
                <a:ext cx="484" cy="484"/>
              </a:xfrm>
              <a:prstGeom prst="rect">
                <a:avLst/>
              </a:prstGeom>
            </p:spPr>
          </p:pic>
        </p:grpSp>
        <p:sp>
          <p:nvSpPr>
            <p:cNvPr id="228" name="文本框 227"/>
            <p:cNvSpPr txBox="1"/>
            <p:nvPr/>
          </p:nvSpPr>
          <p:spPr>
            <a:xfrm>
              <a:off x="15679" y="10263"/>
              <a:ext cx="875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800">
                  <a:latin typeface="微软雅黑" panose="020B0503020204020204" charset="-122"/>
                  <a:ea typeface="微软雅黑" panose="020B0503020204020204" charset="-122"/>
                </a:rPr>
                <a:t>洗衣区</a:t>
              </a:r>
              <a:endParaRPr lang="zh-CN" altLang="en-US" sz="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30" name="组合 229"/>
            <p:cNvGrpSpPr/>
            <p:nvPr/>
          </p:nvGrpSpPr>
          <p:grpSpPr>
            <a:xfrm>
              <a:off x="15911" y="9725"/>
              <a:ext cx="410" cy="410"/>
              <a:chOff x="16199" y="9725"/>
              <a:chExt cx="410" cy="410"/>
            </a:xfrm>
          </p:grpSpPr>
          <p:sp>
            <p:nvSpPr>
              <p:cNvPr id="226" name="椭圆 225"/>
              <p:cNvSpPr/>
              <p:nvPr/>
            </p:nvSpPr>
            <p:spPr>
              <a:xfrm>
                <a:off x="16199" y="9725"/>
                <a:ext cx="410" cy="410"/>
              </a:xfrm>
              <a:prstGeom prst="ellipse">
                <a:avLst/>
              </a:prstGeom>
              <a:solidFill>
                <a:srgbClr val="87D2E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0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pic>
            <p:nvPicPr>
              <p:cNvPr id="229" name="图片 228" descr="洗衣机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6265" y="9800"/>
                <a:ext cx="284" cy="284"/>
              </a:xfrm>
              <a:prstGeom prst="rect">
                <a:avLst/>
              </a:prstGeom>
            </p:spPr>
          </p:pic>
        </p:grpSp>
      </p:grpSp>
      <p:sp>
        <p:nvSpPr>
          <p:cNvPr id="7" name="任意多边形 6"/>
          <p:cNvSpPr/>
          <p:nvPr/>
        </p:nvSpPr>
        <p:spPr>
          <a:xfrm>
            <a:off x="1174115" y="2061845"/>
            <a:ext cx="2391410" cy="2870835"/>
          </a:xfrm>
          <a:custGeom>
            <a:avLst/>
            <a:gdLst>
              <a:gd name="connsiteX0" fmla="*/ 0 w 3693"/>
              <a:gd name="connsiteY0" fmla="*/ 2 h 4436"/>
              <a:gd name="connsiteX1" fmla="*/ 2460 w 3693"/>
              <a:gd name="connsiteY1" fmla="*/ 0 h 4436"/>
              <a:gd name="connsiteX2" fmla="*/ 2460 w 3693"/>
              <a:gd name="connsiteY2" fmla="*/ 1565 h 4436"/>
              <a:gd name="connsiteX3" fmla="*/ 3690 w 3693"/>
              <a:gd name="connsiteY3" fmla="*/ 1565 h 4436"/>
              <a:gd name="connsiteX4" fmla="*/ 3693 w 3693"/>
              <a:gd name="connsiteY4" fmla="*/ 4436 h 4436"/>
              <a:gd name="connsiteX5" fmla="*/ 0 w 3693"/>
              <a:gd name="connsiteY5" fmla="*/ 4436 h 4436"/>
              <a:gd name="connsiteX6" fmla="*/ 0 w 3693"/>
              <a:gd name="connsiteY6" fmla="*/ 2 h 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93" h="4436">
                <a:moveTo>
                  <a:pt x="0" y="2"/>
                </a:moveTo>
                <a:lnTo>
                  <a:pt x="2460" y="0"/>
                </a:lnTo>
                <a:lnTo>
                  <a:pt x="2460" y="1565"/>
                </a:lnTo>
                <a:lnTo>
                  <a:pt x="3690" y="1565"/>
                </a:lnTo>
                <a:lnTo>
                  <a:pt x="3693" y="4436"/>
                </a:lnTo>
                <a:lnTo>
                  <a:pt x="0" y="4436"/>
                </a:lnTo>
                <a:lnTo>
                  <a:pt x="0" y="2"/>
                </a:lnTo>
                <a:close/>
              </a:path>
            </a:pathLst>
          </a:custGeom>
          <a:solidFill>
            <a:srgbClr val="DCD7CD">
              <a:alpha val="90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卫生间</a:t>
            </a:r>
            <a:endParaRPr lang="zh-CN" altLang="en-US" sz="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55" name="组合 154"/>
          <p:cNvGrpSpPr/>
          <p:nvPr/>
        </p:nvGrpSpPr>
        <p:grpSpPr>
          <a:xfrm rot="0">
            <a:off x="1906270" y="3393440"/>
            <a:ext cx="205740" cy="205740"/>
            <a:chOff x="10118" y="13204"/>
            <a:chExt cx="580" cy="580"/>
          </a:xfrm>
        </p:grpSpPr>
        <p:sp>
          <p:nvSpPr>
            <p:cNvPr id="156" name="椭圆 155"/>
            <p:cNvSpPr/>
            <p:nvPr/>
          </p:nvSpPr>
          <p:spPr>
            <a:xfrm>
              <a:off x="10118" y="13204"/>
              <a:ext cx="581" cy="581"/>
            </a:xfrm>
            <a:prstGeom prst="ellipse">
              <a:avLst/>
            </a:prstGeom>
            <a:solidFill>
              <a:srgbClr val="87D2E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57" name="图片 156" descr="卫生间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16" y="13304"/>
              <a:ext cx="393" cy="393"/>
            </a:xfrm>
            <a:prstGeom prst="rect">
              <a:avLst/>
            </a:prstGeom>
          </p:spPr>
        </p:pic>
      </p:grpSp>
      <p:sp>
        <p:nvSpPr>
          <p:cNvPr id="12" name="矩形 11"/>
          <p:cNvSpPr/>
          <p:nvPr/>
        </p:nvSpPr>
        <p:spPr>
          <a:xfrm>
            <a:off x="2764155" y="2061845"/>
            <a:ext cx="331470" cy="448310"/>
          </a:xfrm>
          <a:prstGeom prst="rect">
            <a:avLst/>
          </a:prstGeom>
          <a:solidFill>
            <a:srgbClr val="DCD7CD">
              <a:alpha val="90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764155" y="2510155"/>
            <a:ext cx="331470" cy="582930"/>
          </a:xfrm>
          <a:prstGeom prst="rect">
            <a:avLst/>
          </a:prstGeom>
          <a:solidFill>
            <a:srgbClr val="DCD7CD">
              <a:alpha val="90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5" name="组合 114"/>
          <p:cNvGrpSpPr/>
          <p:nvPr/>
        </p:nvGrpSpPr>
        <p:grpSpPr>
          <a:xfrm rot="0">
            <a:off x="2854960" y="2726690"/>
            <a:ext cx="130175" cy="130175"/>
            <a:chOff x="15760" y="13204"/>
            <a:chExt cx="580" cy="580"/>
          </a:xfrm>
        </p:grpSpPr>
        <p:sp>
          <p:nvSpPr>
            <p:cNvPr id="116" name="椭圆 115"/>
            <p:cNvSpPr/>
            <p:nvPr/>
          </p:nvSpPr>
          <p:spPr>
            <a:xfrm>
              <a:off x="15760" y="13204"/>
              <a:ext cx="581" cy="581"/>
            </a:xfrm>
            <a:prstGeom prst="ellipse">
              <a:avLst/>
            </a:prstGeom>
            <a:solidFill>
              <a:srgbClr val="87D2E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17" name="图片 116" descr="淋浴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790" y="13255"/>
              <a:ext cx="484" cy="484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 rot="0">
            <a:off x="2854960" y="2228850"/>
            <a:ext cx="130175" cy="130175"/>
            <a:chOff x="15760" y="13204"/>
            <a:chExt cx="580" cy="580"/>
          </a:xfrm>
        </p:grpSpPr>
        <p:sp>
          <p:nvSpPr>
            <p:cNvPr id="24" name="椭圆 23"/>
            <p:cNvSpPr/>
            <p:nvPr/>
          </p:nvSpPr>
          <p:spPr>
            <a:xfrm>
              <a:off x="15760" y="13204"/>
              <a:ext cx="581" cy="581"/>
            </a:xfrm>
            <a:prstGeom prst="ellipse">
              <a:avLst/>
            </a:prstGeom>
            <a:solidFill>
              <a:srgbClr val="87D2E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5" name="图片 24" descr="淋浴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790" y="13255"/>
              <a:ext cx="484" cy="484"/>
            </a:xfrm>
            <a:prstGeom prst="rect">
              <a:avLst/>
            </a:prstGeom>
          </p:spPr>
        </p:pic>
      </p:grpSp>
      <p:sp>
        <p:nvSpPr>
          <p:cNvPr id="26" name="矩形 25"/>
          <p:cNvSpPr/>
          <p:nvPr/>
        </p:nvSpPr>
        <p:spPr>
          <a:xfrm>
            <a:off x="3095625" y="2061210"/>
            <a:ext cx="469265" cy="494665"/>
          </a:xfrm>
          <a:prstGeom prst="rect">
            <a:avLst/>
          </a:prstGeom>
          <a:solidFill>
            <a:srgbClr val="DCD7CD">
              <a:alpha val="90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096260" y="2782570"/>
            <a:ext cx="469265" cy="310515"/>
          </a:xfrm>
          <a:prstGeom prst="rect">
            <a:avLst/>
          </a:prstGeom>
          <a:solidFill>
            <a:srgbClr val="DCD7CD">
              <a:alpha val="90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31" name="组合 230"/>
          <p:cNvGrpSpPr/>
          <p:nvPr/>
        </p:nvGrpSpPr>
        <p:grpSpPr>
          <a:xfrm rot="0">
            <a:off x="3253105" y="2250440"/>
            <a:ext cx="130175" cy="130175"/>
            <a:chOff x="16199" y="9725"/>
            <a:chExt cx="410" cy="410"/>
          </a:xfrm>
        </p:grpSpPr>
        <p:sp>
          <p:nvSpPr>
            <p:cNvPr id="232" name="椭圆 231"/>
            <p:cNvSpPr/>
            <p:nvPr/>
          </p:nvSpPr>
          <p:spPr>
            <a:xfrm>
              <a:off x="16199" y="9725"/>
              <a:ext cx="410" cy="410"/>
            </a:xfrm>
            <a:prstGeom prst="ellipse">
              <a:avLst/>
            </a:prstGeom>
            <a:solidFill>
              <a:srgbClr val="87D2E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33" name="图片 232" descr="洗衣机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6265" y="9800"/>
              <a:ext cx="284" cy="284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 rot="0">
            <a:off x="3253105" y="2868295"/>
            <a:ext cx="130175" cy="130175"/>
            <a:chOff x="16199" y="9725"/>
            <a:chExt cx="410" cy="410"/>
          </a:xfrm>
        </p:grpSpPr>
        <p:sp>
          <p:nvSpPr>
            <p:cNvPr id="29" name="椭圆 28"/>
            <p:cNvSpPr/>
            <p:nvPr/>
          </p:nvSpPr>
          <p:spPr>
            <a:xfrm>
              <a:off x="16199" y="9725"/>
              <a:ext cx="410" cy="410"/>
            </a:xfrm>
            <a:prstGeom prst="ellipse">
              <a:avLst/>
            </a:prstGeom>
            <a:solidFill>
              <a:srgbClr val="87D2E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30" name="图片 29" descr="洗衣机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6265" y="9800"/>
              <a:ext cx="284" cy="284"/>
            </a:xfrm>
            <a:prstGeom prst="rect">
              <a:avLst/>
            </a:prstGeom>
          </p:spPr>
        </p:pic>
      </p:grpSp>
      <p:sp>
        <p:nvSpPr>
          <p:cNvPr id="31" name="矩形 30"/>
          <p:cNvSpPr/>
          <p:nvPr/>
        </p:nvSpPr>
        <p:spPr>
          <a:xfrm>
            <a:off x="3138805" y="4481830"/>
            <a:ext cx="426085" cy="432435"/>
          </a:xfrm>
          <a:prstGeom prst="rect">
            <a:avLst/>
          </a:prstGeom>
          <a:solidFill>
            <a:srgbClr val="DCD7CD">
              <a:alpha val="90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8" name="组合 127"/>
          <p:cNvGrpSpPr/>
          <p:nvPr/>
        </p:nvGrpSpPr>
        <p:grpSpPr>
          <a:xfrm rot="0">
            <a:off x="3293110" y="4612005"/>
            <a:ext cx="128905" cy="128905"/>
            <a:chOff x="11590" y="13204"/>
            <a:chExt cx="580" cy="580"/>
          </a:xfrm>
        </p:grpSpPr>
        <p:sp>
          <p:nvSpPr>
            <p:cNvPr id="129" name="椭圆 128"/>
            <p:cNvSpPr/>
            <p:nvPr/>
          </p:nvSpPr>
          <p:spPr>
            <a:xfrm>
              <a:off x="11590" y="13204"/>
              <a:ext cx="581" cy="581"/>
            </a:xfrm>
            <a:prstGeom prst="ellipse">
              <a:avLst/>
            </a:prstGeom>
            <a:solidFill>
              <a:srgbClr val="87D2E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30" name="图片 129" descr="残疾人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68" y="13270"/>
              <a:ext cx="413" cy="413"/>
            </a:xfrm>
            <a:prstGeom prst="rect">
              <a:avLst/>
            </a:prstGeom>
          </p:spPr>
        </p:pic>
      </p:grpSp>
      <p:sp>
        <p:nvSpPr>
          <p:cNvPr id="33" name="矩形 32"/>
          <p:cNvSpPr/>
          <p:nvPr/>
        </p:nvSpPr>
        <p:spPr>
          <a:xfrm>
            <a:off x="4001135" y="3858260"/>
            <a:ext cx="500380" cy="461010"/>
          </a:xfrm>
          <a:prstGeom prst="rect">
            <a:avLst/>
          </a:prstGeom>
          <a:solidFill>
            <a:srgbClr val="DCD7CD">
              <a:alpha val="90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8" name="矩形 167"/>
          <p:cNvSpPr/>
          <p:nvPr/>
        </p:nvSpPr>
        <p:spPr>
          <a:xfrm>
            <a:off x="7403465" y="2008505"/>
            <a:ext cx="651510" cy="796290"/>
          </a:xfrm>
          <a:prstGeom prst="rect">
            <a:avLst/>
          </a:prstGeom>
          <a:solidFill>
            <a:srgbClr val="E6AA8C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lIns="46990" tIns="46990" rIns="46990" bIns="46990" rtlCol="0" anchor="ctr"/>
          <a:p>
            <a:pPr indent="0" algn="l" fontAlgn="auto">
              <a:lnSpc>
                <a:spcPct val="120000"/>
              </a:lnSpc>
            </a:pPr>
            <a:r>
              <a:rPr lang="en-US" altLang="zh-CN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E-09</a:t>
            </a: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 fontAlgn="auto">
              <a:lnSpc>
                <a:spcPct val="120000"/>
              </a:lnSpc>
            </a:pP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>
              <a:lnSpc>
                <a:spcPct val="120000"/>
              </a:lnSpc>
            </a:pPr>
            <a:r>
              <a:rPr lang="zh-CN" altLang="en-US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奶咖</a:t>
            </a: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>
              <a:lnSpc>
                <a:spcPct val="120000"/>
              </a:lnSpc>
            </a:pP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20000"/>
              </a:lnSpc>
            </a:pP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r" fontAlgn="auto">
              <a:lnSpc>
                <a:spcPct val="120000"/>
              </a:lnSpc>
            </a:pPr>
            <a:r>
              <a:rPr lang="en-US" altLang="zh-CN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30m</a:t>
            </a:r>
            <a:r>
              <a:rPr lang="en-US" altLang="zh-CN" sz="700" b="1" baseline="30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067165" y="2037715"/>
            <a:ext cx="1925955" cy="2683510"/>
          </a:xfrm>
          <a:prstGeom prst="rect">
            <a:avLst/>
          </a:prstGeom>
          <a:solidFill>
            <a:srgbClr val="DC643C">
              <a:alpha val="90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46990" tIns="46990" rIns="46990" bIns="46990" rtlCol="0" anchor="ctr"/>
          <a:p>
            <a:pPr indent="0" algn="l" fontAlgn="auto">
              <a:lnSpc>
                <a:spcPct val="95000"/>
              </a:lnSpc>
            </a:pP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 fontAlgn="auto">
              <a:lnSpc>
                <a:spcPct val="95000"/>
              </a:lnSpc>
            </a:pPr>
            <a:r>
              <a:rPr lang="en-US" altLang="zh-CN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E-02</a:t>
            </a: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 fontAlgn="auto">
              <a:lnSpc>
                <a:spcPct val="95000"/>
              </a:lnSpc>
            </a:pP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 fontAlgn="auto">
              <a:lnSpc>
                <a:spcPct val="95000"/>
              </a:lnSpc>
            </a:pP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 fontAlgn="auto">
              <a:lnSpc>
                <a:spcPct val="95000"/>
              </a:lnSpc>
            </a:pP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 fontAlgn="auto">
              <a:lnSpc>
                <a:spcPct val="95000"/>
              </a:lnSpc>
            </a:pP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 fontAlgn="auto">
              <a:lnSpc>
                <a:spcPct val="95000"/>
              </a:lnSpc>
            </a:pP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 fontAlgn="auto">
              <a:lnSpc>
                <a:spcPct val="95000"/>
              </a:lnSpc>
            </a:pP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 fontAlgn="auto">
              <a:lnSpc>
                <a:spcPct val="95000"/>
              </a:lnSpc>
            </a:pP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 fontAlgn="auto">
              <a:lnSpc>
                <a:spcPct val="95000"/>
              </a:lnSpc>
            </a:pP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>
              <a:lnSpc>
                <a:spcPct val="95000"/>
              </a:lnSpc>
            </a:pP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>
              <a:lnSpc>
                <a:spcPct val="95000"/>
              </a:lnSpc>
            </a:pP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>
              <a:lnSpc>
                <a:spcPct val="95000"/>
              </a:lnSpc>
            </a:pP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>
              <a:lnSpc>
                <a:spcPct val="95000"/>
              </a:lnSpc>
            </a:pPr>
            <a:r>
              <a:rPr lang="zh-CN" altLang="en-US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中式餐饮</a:t>
            </a: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>
              <a:lnSpc>
                <a:spcPct val="95000"/>
              </a:lnSpc>
            </a:pP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>
              <a:lnSpc>
                <a:spcPct val="95000"/>
              </a:lnSpc>
            </a:pP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>
              <a:lnSpc>
                <a:spcPct val="95000"/>
              </a:lnSpc>
            </a:pP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>
              <a:lnSpc>
                <a:spcPct val="95000"/>
              </a:lnSpc>
            </a:pP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>
              <a:lnSpc>
                <a:spcPct val="95000"/>
              </a:lnSpc>
            </a:pP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>
              <a:lnSpc>
                <a:spcPct val="95000"/>
              </a:lnSpc>
            </a:pP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>
              <a:lnSpc>
                <a:spcPct val="95000"/>
              </a:lnSpc>
            </a:pP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r" fontAlgn="auto">
              <a:lnSpc>
                <a:spcPct val="95000"/>
              </a:lnSpc>
            </a:pP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r" fontAlgn="auto">
              <a:lnSpc>
                <a:spcPct val="95000"/>
              </a:lnSpc>
            </a:pP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r" fontAlgn="auto">
              <a:lnSpc>
                <a:spcPct val="95000"/>
              </a:lnSpc>
            </a:pP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r" fontAlgn="auto">
              <a:lnSpc>
                <a:spcPct val="95000"/>
              </a:lnSpc>
            </a:pP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r" fontAlgn="auto">
              <a:lnSpc>
                <a:spcPct val="95000"/>
              </a:lnSpc>
            </a:pP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r" fontAlgn="auto">
              <a:lnSpc>
                <a:spcPct val="95000"/>
              </a:lnSpc>
            </a:pPr>
            <a:r>
              <a:rPr lang="en-US" altLang="zh-CN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235m</a:t>
            </a:r>
            <a:r>
              <a:rPr lang="en-US" altLang="zh-CN" sz="700" b="1" baseline="30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700" b="1" baseline="300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r" fontAlgn="auto">
              <a:lnSpc>
                <a:spcPct val="95000"/>
              </a:lnSpc>
            </a:pP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102600" y="3886835"/>
            <a:ext cx="535305" cy="857250"/>
          </a:xfrm>
          <a:prstGeom prst="rect">
            <a:avLst/>
          </a:prstGeom>
          <a:solidFill>
            <a:srgbClr val="DC643C">
              <a:alpha val="90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46990" tIns="46990" rIns="46990" bIns="46990" rtlCol="0" anchor="ctr"/>
          <a:p>
            <a:pPr indent="0" algn="l" fontAlgn="auto">
              <a:lnSpc>
                <a:spcPct val="95000"/>
              </a:lnSpc>
            </a:pP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 fontAlgn="auto">
              <a:lnSpc>
                <a:spcPct val="95000"/>
              </a:lnSpc>
            </a:pPr>
            <a:r>
              <a:rPr lang="en-US" altLang="zh-CN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E-07</a:t>
            </a: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>
              <a:lnSpc>
                <a:spcPct val="95000"/>
              </a:lnSpc>
            </a:pP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>
              <a:lnSpc>
                <a:spcPct val="95000"/>
              </a:lnSpc>
            </a:pPr>
            <a:r>
              <a:rPr lang="zh-CN" altLang="en-US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粽子</a:t>
            </a: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>
              <a:lnSpc>
                <a:spcPct val="95000"/>
              </a:lnSpc>
            </a:pP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>
              <a:lnSpc>
                <a:spcPct val="95000"/>
              </a:lnSpc>
            </a:pP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>
              <a:lnSpc>
                <a:spcPct val="95000"/>
              </a:lnSpc>
            </a:pP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>
              <a:lnSpc>
                <a:spcPct val="95000"/>
              </a:lnSpc>
            </a:pP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r" fontAlgn="auto">
              <a:lnSpc>
                <a:spcPct val="95000"/>
              </a:lnSpc>
            </a:pPr>
            <a:r>
              <a:rPr lang="en-US" altLang="zh-CN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26m</a:t>
            </a:r>
            <a:r>
              <a:rPr lang="en-US" altLang="zh-CN" sz="700" b="1" baseline="30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r" fontAlgn="auto">
              <a:lnSpc>
                <a:spcPct val="95000"/>
              </a:lnSpc>
            </a:pP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5027295" y="2007870"/>
            <a:ext cx="1211580" cy="803910"/>
          </a:xfrm>
          <a:prstGeom prst="rect">
            <a:avLst/>
          </a:prstGeom>
          <a:solidFill>
            <a:srgbClr val="E6AA8C">
              <a:alpha val="90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lIns="46990" tIns="46990" rIns="46990" bIns="46990" rtlCol="0" anchor="ctr"/>
          <a:p>
            <a:pPr indent="0" algn="l" fontAlgn="auto">
              <a:lnSpc>
                <a:spcPct val="120000"/>
              </a:lnSpc>
            </a:pPr>
            <a:r>
              <a:rPr lang="en-US" altLang="zh-CN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E-01</a:t>
            </a: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 fontAlgn="auto">
              <a:lnSpc>
                <a:spcPct val="120000"/>
              </a:lnSpc>
            </a:pP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>
              <a:lnSpc>
                <a:spcPct val="120000"/>
              </a:lnSpc>
            </a:pPr>
            <a:r>
              <a:rPr lang="zh-CN" altLang="en-US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小吃</a:t>
            </a: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>
              <a:lnSpc>
                <a:spcPct val="120000"/>
              </a:lnSpc>
            </a:pP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20000"/>
              </a:lnSpc>
            </a:pP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r" fontAlgn="auto">
              <a:lnSpc>
                <a:spcPct val="120000"/>
              </a:lnSpc>
            </a:pPr>
            <a:r>
              <a:rPr lang="en-US" altLang="zh-CN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49m</a:t>
            </a:r>
            <a:r>
              <a:rPr lang="en-US" altLang="zh-CN" sz="700" b="1" baseline="30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8054975" y="2449195"/>
            <a:ext cx="575945" cy="362585"/>
          </a:xfrm>
          <a:prstGeom prst="rect">
            <a:avLst/>
          </a:prstGeom>
          <a:solidFill>
            <a:srgbClr val="DCD7CD">
              <a:alpha val="90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盥洗室</a:t>
            </a: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8656955" y="3886835"/>
            <a:ext cx="384810" cy="1027430"/>
          </a:xfrm>
          <a:prstGeom prst="rect">
            <a:avLst/>
          </a:prstGeom>
          <a:solidFill>
            <a:srgbClr val="DCE1F0">
              <a:alpha val="90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95000"/>
              </a:lnSpc>
              <a:buClrTx/>
              <a:buSzTx/>
              <a:buFontTx/>
            </a:pP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95000"/>
              </a:lnSpc>
              <a:buClrTx/>
              <a:buSzTx/>
              <a:buFontTx/>
            </a:pP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95000"/>
              </a:lnSpc>
              <a:buClrTx/>
              <a:buSzTx/>
              <a:buFontTx/>
            </a:pP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95000"/>
              </a:lnSpc>
              <a:buClrTx/>
              <a:buSzTx/>
              <a:buFontTx/>
            </a:pPr>
            <a:r>
              <a:rPr lang="zh-CN" altLang="en-US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楼梯</a:t>
            </a: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8631555" y="1899285"/>
            <a:ext cx="410210" cy="911860"/>
          </a:xfrm>
          <a:prstGeom prst="rect">
            <a:avLst/>
          </a:prstGeom>
          <a:solidFill>
            <a:srgbClr val="DCE1F0">
              <a:alpha val="90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95000"/>
              </a:lnSpc>
              <a:buClrTx/>
              <a:buSzTx/>
              <a:buFontTx/>
            </a:pP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95000"/>
              </a:lnSpc>
              <a:buClrTx/>
              <a:buSzTx/>
              <a:buFontTx/>
            </a:pPr>
            <a:r>
              <a:rPr lang="zh-CN" altLang="en-US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楼梯</a:t>
            </a: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4001135" y="4319270"/>
            <a:ext cx="494665" cy="401955"/>
          </a:xfrm>
          <a:prstGeom prst="rect">
            <a:avLst/>
          </a:prstGeom>
          <a:solidFill>
            <a:srgbClr val="DCD7CD">
              <a:alpha val="90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4560570" y="2008505"/>
            <a:ext cx="409575" cy="773430"/>
          </a:xfrm>
          <a:prstGeom prst="rect">
            <a:avLst/>
          </a:prstGeom>
          <a:solidFill>
            <a:srgbClr val="DCD7CD">
              <a:alpha val="90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eaVert" rtlCol="0" anchor="ctr"/>
          <a:p>
            <a:pPr algn="ctr"/>
            <a:r>
              <a:rPr lang="en-US" altLang="zh-CN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zh-CN" altLang="en-US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消监控室</a:t>
            </a:r>
            <a:endParaRPr lang="zh-CN" altLang="en-US" sz="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4019550" y="2008505"/>
            <a:ext cx="481965" cy="440055"/>
          </a:xfrm>
          <a:prstGeom prst="rect">
            <a:avLst/>
          </a:prstGeom>
          <a:solidFill>
            <a:srgbClr val="DCD7CD">
              <a:alpha val="90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buClrTx/>
              <a:buSzTx/>
              <a:buFontTx/>
            </a:pP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buClrTx/>
              <a:buSzTx/>
              <a:buFontTx/>
            </a:pPr>
            <a:r>
              <a:rPr lang="zh-CN" altLang="en-US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配电间</a:t>
            </a: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3" name="矩形 182"/>
          <p:cNvSpPr/>
          <p:nvPr/>
        </p:nvSpPr>
        <p:spPr>
          <a:xfrm>
            <a:off x="4556760" y="3858260"/>
            <a:ext cx="1914525" cy="908050"/>
          </a:xfrm>
          <a:prstGeom prst="rect">
            <a:avLst/>
          </a:prstGeom>
          <a:solidFill>
            <a:srgbClr val="1EA0AA">
              <a:alpha val="90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46990" tIns="46990" rIns="46990" bIns="46990" rtlCol="0" anchor="ctr"/>
          <a:p>
            <a:pPr algn="l"/>
            <a:r>
              <a:rPr lang="en-US" altLang="zh-CN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E-03</a:t>
            </a: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商</a:t>
            </a:r>
            <a:r>
              <a:rPr lang="en-US" altLang="zh-CN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en-US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超</a:t>
            </a: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r"/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r"/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r"/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r"/>
            <a:r>
              <a:rPr lang="en-US" altLang="zh-CN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89m</a:t>
            </a:r>
            <a:r>
              <a:rPr lang="en-US" altLang="zh-CN" sz="700" b="1" baseline="30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4022090" y="2484755"/>
            <a:ext cx="474345" cy="608965"/>
          </a:xfrm>
          <a:prstGeom prst="rect">
            <a:avLst/>
          </a:prstGeom>
          <a:solidFill>
            <a:srgbClr val="DCD7CD">
              <a:alpha val="90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eaVert" rtlCol="0" anchor="ctr"/>
          <a:p>
            <a:pPr algn="ctr"/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司机休息室</a:t>
            </a: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6238240" y="2008505"/>
            <a:ext cx="1164590" cy="802005"/>
          </a:xfrm>
          <a:prstGeom prst="rect">
            <a:avLst/>
          </a:prstGeom>
          <a:solidFill>
            <a:srgbClr val="DC643C">
              <a:alpha val="90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20000"/>
              </a:lnSpc>
            </a:pPr>
            <a:r>
              <a:rPr lang="en-US" altLang="zh-CN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E-01</a:t>
            </a: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 fontAlgn="auto">
              <a:lnSpc>
                <a:spcPct val="120000"/>
              </a:lnSpc>
            </a:pP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>
              <a:lnSpc>
                <a:spcPct val="120000"/>
              </a:lnSpc>
            </a:pPr>
            <a:r>
              <a:rPr lang="zh-CN" altLang="en-US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面馆</a:t>
            </a: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>
              <a:lnSpc>
                <a:spcPct val="120000"/>
              </a:lnSpc>
            </a:pP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20000"/>
              </a:lnSpc>
            </a:pP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r" fontAlgn="auto">
              <a:lnSpc>
                <a:spcPct val="120000"/>
              </a:lnSpc>
            </a:pPr>
            <a:r>
              <a:rPr lang="en-US" altLang="zh-CN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49m</a:t>
            </a:r>
            <a:r>
              <a:rPr lang="en-US" altLang="zh-CN" sz="700" b="1" baseline="30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138805" y="3887470"/>
            <a:ext cx="426085" cy="311785"/>
          </a:xfrm>
          <a:prstGeom prst="rect">
            <a:avLst/>
          </a:prstGeom>
          <a:solidFill>
            <a:srgbClr val="DCD7CD">
              <a:alpha val="90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5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3138805" y="4211955"/>
            <a:ext cx="426085" cy="235585"/>
          </a:xfrm>
          <a:prstGeom prst="rect">
            <a:avLst/>
          </a:prstGeom>
          <a:solidFill>
            <a:srgbClr val="DCD7CD">
              <a:alpha val="90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10325735" y="2037715"/>
            <a:ext cx="652145" cy="767715"/>
          </a:xfrm>
          <a:prstGeom prst="rect">
            <a:avLst/>
          </a:prstGeom>
          <a:solidFill>
            <a:srgbClr val="DCD7CD">
              <a:alpha val="90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服务区仓库</a:t>
            </a: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r"/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r"/>
            <a:r>
              <a:rPr lang="en-US" altLang="zh-CN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40m</a:t>
            </a:r>
            <a:r>
              <a:rPr lang="en-US" altLang="zh-CN" sz="700" b="1" baseline="30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5" name="文本框 214"/>
          <p:cNvSpPr txBox="1"/>
          <p:nvPr/>
        </p:nvSpPr>
        <p:spPr>
          <a:xfrm>
            <a:off x="6866890" y="4914265"/>
            <a:ext cx="87693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800" b="1">
                <a:latin typeface="微软雅黑" panose="020B0503020204020204" charset="-122"/>
                <a:ea typeface="微软雅黑" panose="020B0503020204020204" charset="-122"/>
              </a:rPr>
              <a:t>主入口</a:t>
            </a:r>
            <a:endParaRPr lang="zh-CN" altLang="en-US" sz="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85" name="组合 184"/>
          <p:cNvGrpSpPr/>
          <p:nvPr/>
        </p:nvGrpSpPr>
        <p:grpSpPr>
          <a:xfrm rot="0">
            <a:off x="7171055" y="4695190"/>
            <a:ext cx="206375" cy="206375"/>
            <a:chOff x="1557" y="13204"/>
            <a:chExt cx="581" cy="581"/>
          </a:xfrm>
        </p:grpSpPr>
        <p:sp>
          <p:nvSpPr>
            <p:cNvPr id="186" name="椭圆 185"/>
            <p:cNvSpPr/>
            <p:nvPr/>
          </p:nvSpPr>
          <p:spPr>
            <a:xfrm>
              <a:off x="1557" y="13204"/>
              <a:ext cx="581" cy="581"/>
            </a:xfrm>
            <a:prstGeom prst="ellipse">
              <a:avLst/>
            </a:prstGeom>
            <a:solidFill>
              <a:srgbClr val="5A8C3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lIns="46990" tIns="46990" rIns="46990" bIns="46990" rtlCol="0" anchor="ctr"/>
            <a:p>
              <a:pPr algn="ctr"/>
              <a:endParaRPr lang="zh-CN" altLang="en-US" sz="8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87" name="图片 186" descr="出入口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3" y="13305"/>
              <a:ext cx="394" cy="394"/>
            </a:xfrm>
            <a:prstGeom prst="rect">
              <a:avLst/>
            </a:prstGeom>
          </p:spPr>
        </p:pic>
      </p:grpSp>
      <p:grpSp>
        <p:nvGrpSpPr>
          <p:cNvPr id="83" name="组合 82"/>
          <p:cNvGrpSpPr/>
          <p:nvPr/>
        </p:nvGrpSpPr>
        <p:grpSpPr>
          <a:xfrm rot="0">
            <a:off x="8786495" y="2143760"/>
            <a:ext cx="124460" cy="124460"/>
            <a:chOff x="8250" y="5209"/>
            <a:chExt cx="254" cy="254"/>
          </a:xfrm>
        </p:grpSpPr>
        <p:sp>
          <p:nvSpPr>
            <p:cNvPr id="84" name="椭圆 83"/>
            <p:cNvSpPr/>
            <p:nvPr/>
          </p:nvSpPr>
          <p:spPr>
            <a:xfrm>
              <a:off x="8250" y="5209"/>
              <a:ext cx="254" cy="254"/>
            </a:xfrm>
            <a:prstGeom prst="ellipse">
              <a:avLst/>
            </a:prstGeom>
            <a:solidFill>
              <a:srgbClr val="5A8C3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920">
                <a:solidFill>
                  <a:schemeClr val="tx1"/>
                </a:solidFill>
              </a:endParaRPr>
            </a:p>
          </p:txBody>
        </p:sp>
        <p:pic>
          <p:nvPicPr>
            <p:cNvPr id="85" name="图片 84" descr="楼梯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87" y="5246"/>
              <a:ext cx="180" cy="18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rot="0">
            <a:off x="8786495" y="4040505"/>
            <a:ext cx="124460" cy="124460"/>
            <a:chOff x="8250" y="5209"/>
            <a:chExt cx="254" cy="254"/>
          </a:xfrm>
        </p:grpSpPr>
        <p:sp>
          <p:nvSpPr>
            <p:cNvPr id="58" name="椭圆 57"/>
            <p:cNvSpPr/>
            <p:nvPr/>
          </p:nvSpPr>
          <p:spPr>
            <a:xfrm>
              <a:off x="8250" y="5209"/>
              <a:ext cx="254" cy="254"/>
            </a:xfrm>
            <a:prstGeom prst="ellipse">
              <a:avLst/>
            </a:prstGeom>
            <a:solidFill>
              <a:srgbClr val="5A8C3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920">
                <a:solidFill>
                  <a:schemeClr val="tx1"/>
                </a:solidFill>
              </a:endParaRPr>
            </a:p>
          </p:txBody>
        </p:sp>
        <p:pic>
          <p:nvPicPr>
            <p:cNvPr id="59" name="图片 58" descr="楼梯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87" y="5246"/>
              <a:ext cx="180" cy="180"/>
            </a:xfrm>
            <a:prstGeom prst="rect">
              <a:avLst/>
            </a:prstGeom>
          </p:spPr>
        </p:pic>
      </p:grpSp>
      <p:grpSp>
        <p:nvGrpSpPr>
          <p:cNvPr id="105" name="组合 104"/>
          <p:cNvGrpSpPr/>
          <p:nvPr/>
        </p:nvGrpSpPr>
        <p:grpSpPr>
          <a:xfrm rot="0">
            <a:off x="3292475" y="4262120"/>
            <a:ext cx="128905" cy="128905"/>
            <a:chOff x="18637" y="13204"/>
            <a:chExt cx="580" cy="580"/>
          </a:xfrm>
        </p:grpSpPr>
        <p:sp>
          <p:nvSpPr>
            <p:cNvPr id="106" name="椭圆 105"/>
            <p:cNvSpPr/>
            <p:nvPr/>
          </p:nvSpPr>
          <p:spPr>
            <a:xfrm>
              <a:off x="18637" y="13204"/>
              <a:ext cx="581" cy="581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07" name="图片 106" descr="管理用房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655" y="13222"/>
              <a:ext cx="536" cy="536"/>
            </a:xfrm>
            <a:prstGeom prst="rect">
              <a:avLst/>
            </a:prstGeom>
          </p:spPr>
        </p:pic>
      </p:grpSp>
      <p:grpSp>
        <p:nvGrpSpPr>
          <p:cNvPr id="60" name="组合 59"/>
          <p:cNvGrpSpPr/>
          <p:nvPr/>
        </p:nvGrpSpPr>
        <p:grpSpPr>
          <a:xfrm rot="0">
            <a:off x="4188460" y="2117090"/>
            <a:ext cx="128905" cy="128905"/>
            <a:chOff x="18637" y="13204"/>
            <a:chExt cx="580" cy="580"/>
          </a:xfrm>
        </p:grpSpPr>
        <p:sp>
          <p:nvSpPr>
            <p:cNvPr id="69" name="椭圆 68"/>
            <p:cNvSpPr/>
            <p:nvPr/>
          </p:nvSpPr>
          <p:spPr>
            <a:xfrm>
              <a:off x="18637" y="13204"/>
              <a:ext cx="581" cy="581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82" name="图片 81" descr="管理用房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655" y="13222"/>
              <a:ext cx="536" cy="536"/>
            </a:xfrm>
            <a:prstGeom prst="rect">
              <a:avLst/>
            </a:prstGeom>
          </p:spPr>
        </p:pic>
      </p:grpSp>
      <p:grpSp>
        <p:nvGrpSpPr>
          <p:cNvPr id="86" name="组合 85"/>
          <p:cNvGrpSpPr/>
          <p:nvPr/>
        </p:nvGrpSpPr>
        <p:grpSpPr>
          <a:xfrm rot="0">
            <a:off x="4712335" y="2151380"/>
            <a:ext cx="128905" cy="128905"/>
            <a:chOff x="18637" y="13204"/>
            <a:chExt cx="580" cy="580"/>
          </a:xfrm>
        </p:grpSpPr>
        <p:sp>
          <p:nvSpPr>
            <p:cNvPr id="87" name="椭圆 86"/>
            <p:cNvSpPr/>
            <p:nvPr/>
          </p:nvSpPr>
          <p:spPr>
            <a:xfrm>
              <a:off x="18637" y="13204"/>
              <a:ext cx="581" cy="581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88" name="图片 87" descr="管理用房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655" y="13222"/>
              <a:ext cx="536" cy="536"/>
            </a:xfrm>
            <a:prstGeom prst="rect">
              <a:avLst/>
            </a:prstGeom>
          </p:spPr>
        </p:pic>
      </p:grpSp>
      <p:grpSp>
        <p:nvGrpSpPr>
          <p:cNvPr id="111" name="组合 110"/>
          <p:cNvGrpSpPr/>
          <p:nvPr/>
        </p:nvGrpSpPr>
        <p:grpSpPr>
          <a:xfrm rot="0">
            <a:off x="4289425" y="2697480"/>
            <a:ext cx="129540" cy="129540"/>
            <a:chOff x="17232" y="13204"/>
            <a:chExt cx="580" cy="580"/>
          </a:xfrm>
        </p:grpSpPr>
        <p:sp>
          <p:nvSpPr>
            <p:cNvPr id="112" name="椭圆 111"/>
            <p:cNvSpPr/>
            <p:nvPr/>
          </p:nvSpPr>
          <p:spPr>
            <a:xfrm>
              <a:off x="17232" y="13204"/>
              <a:ext cx="581" cy="58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13" name="图片 112" descr="司乘休息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7332" y="13304"/>
              <a:ext cx="380" cy="380"/>
            </a:xfrm>
            <a:prstGeom prst="rect">
              <a:avLst/>
            </a:prstGeom>
          </p:spPr>
        </p:pic>
      </p:grpSp>
      <p:grpSp>
        <p:nvGrpSpPr>
          <p:cNvPr id="99" name="组合 98"/>
          <p:cNvGrpSpPr/>
          <p:nvPr/>
        </p:nvGrpSpPr>
        <p:grpSpPr>
          <a:xfrm rot="0">
            <a:off x="3291205" y="3979545"/>
            <a:ext cx="128905" cy="128905"/>
            <a:chOff x="18637" y="13204"/>
            <a:chExt cx="580" cy="580"/>
          </a:xfrm>
        </p:grpSpPr>
        <p:sp>
          <p:nvSpPr>
            <p:cNvPr id="100" name="椭圆 99"/>
            <p:cNvSpPr/>
            <p:nvPr/>
          </p:nvSpPr>
          <p:spPr>
            <a:xfrm>
              <a:off x="18637" y="13204"/>
              <a:ext cx="581" cy="581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01" name="图片 100" descr="管理用房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655" y="13222"/>
              <a:ext cx="536" cy="536"/>
            </a:xfrm>
            <a:prstGeom prst="rect">
              <a:avLst/>
            </a:prstGeom>
          </p:spPr>
        </p:pic>
      </p:grpSp>
      <p:grpSp>
        <p:nvGrpSpPr>
          <p:cNvPr id="124" name="组合 123"/>
          <p:cNvGrpSpPr/>
          <p:nvPr/>
        </p:nvGrpSpPr>
        <p:grpSpPr>
          <a:xfrm rot="0">
            <a:off x="4183380" y="4044950"/>
            <a:ext cx="128905" cy="128905"/>
            <a:chOff x="12989" y="13204"/>
            <a:chExt cx="580" cy="580"/>
          </a:xfrm>
        </p:grpSpPr>
        <p:sp>
          <p:nvSpPr>
            <p:cNvPr id="126" name="椭圆 125"/>
            <p:cNvSpPr/>
            <p:nvPr/>
          </p:nvSpPr>
          <p:spPr>
            <a:xfrm>
              <a:off x="12989" y="13204"/>
              <a:ext cx="581" cy="58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27" name="图片 126" descr="母婴室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54" y="13268"/>
              <a:ext cx="447" cy="447"/>
            </a:xfrm>
            <a:prstGeom prst="rect">
              <a:avLst/>
            </a:prstGeom>
          </p:spPr>
        </p:pic>
      </p:grpSp>
      <p:grpSp>
        <p:nvGrpSpPr>
          <p:cNvPr id="131" name="组合 130"/>
          <p:cNvGrpSpPr/>
          <p:nvPr/>
        </p:nvGrpSpPr>
        <p:grpSpPr>
          <a:xfrm rot="0">
            <a:off x="4191000" y="4449445"/>
            <a:ext cx="128905" cy="128905"/>
            <a:chOff x="14404" y="13204"/>
            <a:chExt cx="580" cy="580"/>
          </a:xfrm>
        </p:grpSpPr>
        <p:sp>
          <p:nvSpPr>
            <p:cNvPr id="132" name="椭圆 131"/>
            <p:cNvSpPr/>
            <p:nvPr/>
          </p:nvSpPr>
          <p:spPr>
            <a:xfrm>
              <a:off x="14404" y="13204"/>
              <a:ext cx="581" cy="581"/>
            </a:xfrm>
            <a:prstGeom prst="ellipse">
              <a:avLst/>
            </a:prstGeom>
            <a:solidFill>
              <a:srgbClr val="87D2E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33" name="图片 132" descr="热水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517" y="13290"/>
              <a:ext cx="393" cy="393"/>
            </a:xfrm>
            <a:prstGeom prst="rect">
              <a:avLst/>
            </a:prstGeom>
          </p:spPr>
        </p:pic>
      </p:grpSp>
      <p:grpSp>
        <p:nvGrpSpPr>
          <p:cNvPr id="197" name="组合 196"/>
          <p:cNvGrpSpPr/>
          <p:nvPr/>
        </p:nvGrpSpPr>
        <p:grpSpPr>
          <a:xfrm rot="0">
            <a:off x="8782050" y="1771650"/>
            <a:ext cx="128905" cy="128905"/>
            <a:chOff x="1557" y="13204"/>
            <a:chExt cx="581" cy="581"/>
          </a:xfrm>
        </p:grpSpPr>
        <p:sp>
          <p:nvSpPr>
            <p:cNvPr id="198" name="椭圆 197"/>
            <p:cNvSpPr/>
            <p:nvPr/>
          </p:nvSpPr>
          <p:spPr>
            <a:xfrm>
              <a:off x="1557" y="13204"/>
              <a:ext cx="581" cy="581"/>
            </a:xfrm>
            <a:prstGeom prst="ellipse">
              <a:avLst/>
            </a:prstGeom>
            <a:solidFill>
              <a:srgbClr val="5A8C3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lIns="46990" tIns="46990" rIns="46990" bIns="46990" rtlCol="0" anchor="ctr"/>
            <a:p>
              <a:pPr algn="ctr"/>
              <a:endParaRPr lang="zh-CN" altLang="en-US" sz="8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99" name="图片 198" descr="出入口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3" y="13305"/>
              <a:ext cx="394" cy="394"/>
            </a:xfrm>
            <a:prstGeom prst="rect">
              <a:avLst/>
            </a:prstGeom>
          </p:spPr>
        </p:pic>
      </p:grpSp>
      <p:grpSp>
        <p:nvGrpSpPr>
          <p:cNvPr id="102" name="组合 101"/>
          <p:cNvGrpSpPr/>
          <p:nvPr/>
        </p:nvGrpSpPr>
        <p:grpSpPr>
          <a:xfrm rot="0">
            <a:off x="9450070" y="1889760"/>
            <a:ext cx="128905" cy="128905"/>
            <a:chOff x="1557" y="13204"/>
            <a:chExt cx="581" cy="581"/>
          </a:xfrm>
        </p:grpSpPr>
        <p:sp>
          <p:nvSpPr>
            <p:cNvPr id="103" name="椭圆 102"/>
            <p:cNvSpPr/>
            <p:nvPr/>
          </p:nvSpPr>
          <p:spPr>
            <a:xfrm>
              <a:off x="1557" y="13204"/>
              <a:ext cx="581" cy="581"/>
            </a:xfrm>
            <a:prstGeom prst="ellipse">
              <a:avLst/>
            </a:prstGeom>
            <a:solidFill>
              <a:srgbClr val="5A8C3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lIns="46990" tIns="46990" rIns="46990" bIns="46990" rtlCol="0" anchor="ctr"/>
            <a:p>
              <a:pPr algn="ctr"/>
              <a:endParaRPr lang="zh-CN" altLang="en-US" sz="8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04" name="图片 103" descr="出入口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3" y="13305"/>
              <a:ext cx="394" cy="394"/>
            </a:xfrm>
            <a:prstGeom prst="rect">
              <a:avLst/>
            </a:prstGeom>
          </p:spPr>
        </p:pic>
      </p:grpSp>
      <p:grpSp>
        <p:nvGrpSpPr>
          <p:cNvPr id="108" name="组合 107"/>
          <p:cNvGrpSpPr/>
          <p:nvPr/>
        </p:nvGrpSpPr>
        <p:grpSpPr>
          <a:xfrm rot="0">
            <a:off x="8392160" y="1847850"/>
            <a:ext cx="128905" cy="128905"/>
            <a:chOff x="1557" y="13204"/>
            <a:chExt cx="581" cy="581"/>
          </a:xfrm>
        </p:grpSpPr>
        <p:sp>
          <p:nvSpPr>
            <p:cNvPr id="109" name="椭圆 108"/>
            <p:cNvSpPr/>
            <p:nvPr/>
          </p:nvSpPr>
          <p:spPr>
            <a:xfrm>
              <a:off x="1557" y="13204"/>
              <a:ext cx="581" cy="581"/>
            </a:xfrm>
            <a:prstGeom prst="ellipse">
              <a:avLst/>
            </a:prstGeom>
            <a:solidFill>
              <a:srgbClr val="5A8C3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lIns="46990" tIns="46990" rIns="46990" bIns="46990" rtlCol="0" anchor="ctr"/>
            <a:p>
              <a:pPr algn="ctr"/>
              <a:endParaRPr lang="zh-CN" altLang="en-US" sz="8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10" name="图片 109" descr="出入口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3" y="13305"/>
              <a:ext cx="394" cy="394"/>
            </a:xfrm>
            <a:prstGeom prst="rect">
              <a:avLst/>
            </a:prstGeom>
          </p:spPr>
        </p:pic>
      </p:grpSp>
      <p:grpSp>
        <p:nvGrpSpPr>
          <p:cNvPr id="121" name="组合 120"/>
          <p:cNvGrpSpPr/>
          <p:nvPr/>
        </p:nvGrpSpPr>
        <p:grpSpPr>
          <a:xfrm rot="0">
            <a:off x="8121650" y="1848485"/>
            <a:ext cx="128905" cy="128905"/>
            <a:chOff x="1557" y="13204"/>
            <a:chExt cx="581" cy="581"/>
          </a:xfrm>
        </p:grpSpPr>
        <p:sp>
          <p:nvSpPr>
            <p:cNvPr id="122" name="椭圆 121"/>
            <p:cNvSpPr/>
            <p:nvPr/>
          </p:nvSpPr>
          <p:spPr>
            <a:xfrm>
              <a:off x="1557" y="13204"/>
              <a:ext cx="581" cy="581"/>
            </a:xfrm>
            <a:prstGeom prst="ellipse">
              <a:avLst/>
            </a:prstGeom>
            <a:solidFill>
              <a:srgbClr val="5A8C3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lIns="46990" tIns="46990" rIns="46990" bIns="46990" rtlCol="0" anchor="ctr"/>
            <a:p>
              <a:pPr algn="ctr"/>
              <a:endParaRPr lang="zh-CN" altLang="en-US" sz="8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23" name="图片 122" descr="出入口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3" y="13305"/>
              <a:ext cx="394" cy="394"/>
            </a:xfrm>
            <a:prstGeom prst="rect">
              <a:avLst/>
            </a:prstGeom>
          </p:spPr>
        </p:pic>
      </p:grpSp>
      <p:grpSp>
        <p:nvGrpSpPr>
          <p:cNvPr id="151" name="组合 150"/>
          <p:cNvGrpSpPr/>
          <p:nvPr/>
        </p:nvGrpSpPr>
        <p:grpSpPr>
          <a:xfrm rot="0">
            <a:off x="11007090" y="4243705"/>
            <a:ext cx="128905" cy="128905"/>
            <a:chOff x="1557" y="13204"/>
            <a:chExt cx="581" cy="581"/>
          </a:xfrm>
        </p:grpSpPr>
        <p:sp>
          <p:nvSpPr>
            <p:cNvPr id="152" name="椭圆 151"/>
            <p:cNvSpPr/>
            <p:nvPr/>
          </p:nvSpPr>
          <p:spPr>
            <a:xfrm>
              <a:off x="1557" y="13204"/>
              <a:ext cx="581" cy="581"/>
            </a:xfrm>
            <a:prstGeom prst="ellipse">
              <a:avLst/>
            </a:prstGeom>
            <a:solidFill>
              <a:srgbClr val="5A8C3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lIns="46990" tIns="46990" rIns="46990" bIns="46990" rtlCol="0" anchor="ctr"/>
            <a:p>
              <a:pPr algn="ctr"/>
              <a:endParaRPr lang="zh-CN" altLang="en-US" sz="8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53" name="图片 152" descr="出入口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3" y="13305"/>
              <a:ext cx="394" cy="394"/>
            </a:xfrm>
            <a:prstGeom prst="rect">
              <a:avLst/>
            </a:prstGeom>
          </p:spPr>
        </p:pic>
      </p:grpSp>
      <p:grpSp>
        <p:nvGrpSpPr>
          <p:cNvPr id="154" name="组合 153"/>
          <p:cNvGrpSpPr/>
          <p:nvPr/>
        </p:nvGrpSpPr>
        <p:grpSpPr>
          <a:xfrm rot="0">
            <a:off x="9039225" y="4761230"/>
            <a:ext cx="128905" cy="128905"/>
            <a:chOff x="1557" y="13204"/>
            <a:chExt cx="581" cy="581"/>
          </a:xfrm>
        </p:grpSpPr>
        <p:sp>
          <p:nvSpPr>
            <p:cNvPr id="158" name="椭圆 157"/>
            <p:cNvSpPr/>
            <p:nvPr/>
          </p:nvSpPr>
          <p:spPr>
            <a:xfrm>
              <a:off x="1557" y="13204"/>
              <a:ext cx="581" cy="581"/>
            </a:xfrm>
            <a:prstGeom prst="ellipse">
              <a:avLst/>
            </a:prstGeom>
            <a:solidFill>
              <a:srgbClr val="5A8C3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lIns="46990" tIns="46990" rIns="46990" bIns="46990" rtlCol="0" anchor="ctr"/>
            <a:p>
              <a:pPr algn="ctr"/>
              <a:endParaRPr lang="zh-CN" altLang="en-US" sz="8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60" name="图片 159" descr="出入口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3" y="13305"/>
              <a:ext cx="394" cy="394"/>
            </a:xfrm>
            <a:prstGeom prst="rect">
              <a:avLst/>
            </a:prstGeom>
          </p:spPr>
        </p:pic>
      </p:grpSp>
      <p:grpSp>
        <p:nvGrpSpPr>
          <p:cNvPr id="161" name="组合 160"/>
          <p:cNvGrpSpPr/>
          <p:nvPr/>
        </p:nvGrpSpPr>
        <p:grpSpPr>
          <a:xfrm rot="0">
            <a:off x="5699760" y="4804410"/>
            <a:ext cx="128905" cy="128905"/>
            <a:chOff x="1557" y="13204"/>
            <a:chExt cx="581" cy="581"/>
          </a:xfrm>
        </p:grpSpPr>
        <p:sp>
          <p:nvSpPr>
            <p:cNvPr id="162" name="椭圆 161"/>
            <p:cNvSpPr/>
            <p:nvPr/>
          </p:nvSpPr>
          <p:spPr>
            <a:xfrm>
              <a:off x="1557" y="13204"/>
              <a:ext cx="581" cy="581"/>
            </a:xfrm>
            <a:prstGeom prst="ellipse">
              <a:avLst/>
            </a:prstGeom>
            <a:solidFill>
              <a:srgbClr val="5A8C3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lIns="46990" tIns="46990" rIns="46990" bIns="46990" rtlCol="0" anchor="ctr"/>
            <a:p>
              <a:pPr algn="ctr"/>
              <a:endParaRPr lang="zh-CN" altLang="en-US" sz="8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63" name="图片 162" descr="出入口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3" y="13305"/>
              <a:ext cx="394" cy="394"/>
            </a:xfrm>
            <a:prstGeom prst="rect">
              <a:avLst/>
            </a:prstGeom>
          </p:spPr>
        </p:pic>
      </p:grpSp>
      <p:grpSp>
        <p:nvGrpSpPr>
          <p:cNvPr id="166" name="组合 165"/>
          <p:cNvGrpSpPr/>
          <p:nvPr/>
        </p:nvGrpSpPr>
        <p:grpSpPr>
          <a:xfrm rot="0">
            <a:off x="4380230" y="4721860"/>
            <a:ext cx="128905" cy="128905"/>
            <a:chOff x="1557" y="13204"/>
            <a:chExt cx="581" cy="581"/>
          </a:xfrm>
        </p:grpSpPr>
        <p:sp>
          <p:nvSpPr>
            <p:cNvPr id="167" name="椭圆 166"/>
            <p:cNvSpPr/>
            <p:nvPr/>
          </p:nvSpPr>
          <p:spPr>
            <a:xfrm>
              <a:off x="1557" y="13204"/>
              <a:ext cx="581" cy="581"/>
            </a:xfrm>
            <a:prstGeom prst="ellipse">
              <a:avLst/>
            </a:prstGeom>
            <a:solidFill>
              <a:srgbClr val="5A8C3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lIns="46990" tIns="46990" rIns="46990" bIns="46990" rtlCol="0" anchor="ctr"/>
            <a:p>
              <a:pPr algn="ctr"/>
              <a:endParaRPr lang="zh-CN" altLang="en-US" sz="8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0" name="图片 169" descr="出入口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3" y="13305"/>
              <a:ext cx="394" cy="394"/>
            </a:xfrm>
            <a:prstGeom prst="rect">
              <a:avLst/>
            </a:prstGeom>
          </p:spPr>
        </p:pic>
      </p:grpSp>
      <p:grpSp>
        <p:nvGrpSpPr>
          <p:cNvPr id="171" name="组合 170"/>
          <p:cNvGrpSpPr/>
          <p:nvPr/>
        </p:nvGrpSpPr>
        <p:grpSpPr>
          <a:xfrm rot="0">
            <a:off x="3766820" y="4699635"/>
            <a:ext cx="128905" cy="128905"/>
            <a:chOff x="1557" y="13204"/>
            <a:chExt cx="581" cy="581"/>
          </a:xfrm>
        </p:grpSpPr>
        <p:sp>
          <p:nvSpPr>
            <p:cNvPr id="172" name="椭圆 171"/>
            <p:cNvSpPr/>
            <p:nvPr/>
          </p:nvSpPr>
          <p:spPr>
            <a:xfrm>
              <a:off x="1557" y="13204"/>
              <a:ext cx="581" cy="581"/>
            </a:xfrm>
            <a:prstGeom prst="ellipse">
              <a:avLst/>
            </a:prstGeom>
            <a:solidFill>
              <a:srgbClr val="5A8C3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lIns="46990" tIns="46990" rIns="46990" bIns="46990" rtlCol="0" anchor="ctr"/>
            <a:p>
              <a:pPr algn="ctr"/>
              <a:endParaRPr lang="zh-CN" altLang="en-US" sz="8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3" name="图片 172" descr="出入口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3" y="13305"/>
              <a:ext cx="394" cy="394"/>
            </a:xfrm>
            <a:prstGeom prst="rect">
              <a:avLst/>
            </a:prstGeom>
          </p:spPr>
        </p:pic>
      </p:grpSp>
      <p:grpSp>
        <p:nvGrpSpPr>
          <p:cNvPr id="174" name="组合 173"/>
          <p:cNvGrpSpPr/>
          <p:nvPr/>
        </p:nvGrpSpPr>
        <p:grpSpPr>
          <a:xfrm rot="0">
            <a:off x="4596765" y="1889760"/>
            <a:ext cx="128905" cy="128905"/>
            <a:chOff x="1557" y="13204"/>
            <a:chExt cx="581" cy="581"/>
          </a:xfrm>
        </p:grpSpPr>
        <p:sp>
          <p:nvSpPr>
            <p:cNvPr id="175" name="椭圆 174"/>
            <p:cNvSpPr/>
            <p:nvPr/>
          </p:nvSpPr>
          <p:spPr>
            <a:xfrm>
              <a:off x="1557" y="13204"/>
              <a:ext cx="581" cy="581"/>
            </a:xfrm>
            <a:prstGeom prst="ellipse">
              <a:avLst/>
            </a:prstGeom>
            <a:solidFill>
              <a:srgbClr val="5A8C3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lIns="46990" tIns="46990" rIns="46990" bIns="46990" rtlCol="0" anchor="ctr"/>
            <a:p>
              <a:pPr algn="ctr"/>
              <a:endParaRPr lang="zh-CN" altLang="en-US" sz="8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6" name="图片 175" descr="出入口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3" y="13305"/>
              <a:ext cx="394" cy="394"/>
            </a:xfrm>
            <a:prstGeom prst="rect">
              <a:avLst/>
            </a:prstGeom>
          </p:spPr>
        </p:pic>
      </p:grpSp>
      <p:grpSp>
        <p:nvGrpSpPr>
          <p:cNvPr id="177" name="组合 176"/>
          <p:cNvGrpSpPr/>
          <p:nvPr/>
        </p:nvGrpSpPr>
        <p:grpSpPr>
          <a:xfrm rot="0">
            <a:off x="3738880" y="1932305"/>
            <a:ext cx="128905" cy="128905"/>
            <a:chOff x="1557" y="13204"/>
            <a:chExt cx="581" cy="581"/>
          </a:xfrm>
        </p:grpSpPr>
        <p:sp>
          <p:nvSpPr>
            <p:cNvPr id="178" name="椭圆 177"/>
            <p:cNvSpPr/>
            <p:nvPr/>
          </p:nvSpPr>
          <p:spPr>
            <a:xfrm>
              <a:off x="1557" y="13204"/>
              <a:ext cx="581" cy="581"/>
            </a:xfrm>
            <a:prstGeom prst="ellipse">
              <a:avLst/>
            </a:prstGeom>
            <a:solidFill>
              <a:srgbClr val="5A8C3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lIns="46990" tIns="46990" rIns="46990" bIns="46990" rtlCol="0" anchor="ctr"/>
            <a:p>
              <a:pPr algn="ctr"/>
              <a:endParaRPr lang="zh-CN" altLang="en-US" sz="8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9" name="图片 178" descr="出入口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3" y="13305"/>
              <a:ext cx="394" cy="394"/>
            </a:xfrm>
            <a:prstGeom prst="rect">
              <a:avLst/>
            </a:prstGeom>
          </p:spPr>
        </p:pic>
      </p:grpSp>
      <p:grpSp>
        <p:nvGrpSpPr>
          <p:cNvPr id="180" name="组合 179"/>
          <p:cNvGrpSpPr/>
          <p:nvPr/>
        </p:nvGrpSpPr>
        <p:grpSpPr>
          <a:xfrm rot="0">
            <a:off x="1058545" y="3103880"/>
            <a:ext cx="128905" cy="128905"/>
            <a:chOff x="1557" y="13204"/>
            <a:chExt cx="581" cy="581"/>
          </a:xfrm>
        </p:grpSpPr>
        <p:sp>
          <p:nvSpPr>
            <p:cNvPr id="181" name="椭圆 180"/>
            <p:cNvSpPr/>
            <p:nvPr/>
          </p:nvSpPr>
          <p:spPr>
            <a:xfrm>
              <a:off x="1557" y="13204"/>
              <a:ext cx="581" cy="581"/>
            </a:xfrm>
            <a:prstGeom prst="ellipse">
              <a:avLst/>
            </a:prstGeom>
            <a:solidFill>
              <a:srgbClr val="5A8C3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lIns="46990" tIns="46990" rIns="46990" bIns="46990" rtlCol="0" anchor="ctr"/>
            <a:p>
              <a:pPr algn="ctr"/>
              <a:endParaRPr lang="zh-CN" altLang="en-US" sz="8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82" name="图片 181" descr="出入口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3" y="13305"/>
              <a:ext cx="394" cy="394"/>
            </a:xfrm>
            <a:prstGeom prst="rect">
              <a:avLst/>
            </a:prstGeom>
          </p:spPr>
        </p:pic>
      </p:grpSp>
      <p:grpSp>
        <p:nvGrpSpPr>
          <p:cNvPr id="188" name="组合 187"/>
          <p:cNvGrpSpPr/>
          <p:nvPr/>
        </p:nvGrpSpPr>
        <p:grpSpPr>
          <a:xfrm rot="0">
            <a:off x="1058545" y="3678555"/>
            <a:ext cx="128905" cy="128905"/>
            <a:chOff x="1557" y="13204"/>
            <a:chExt cx="581" cy="581"/>
          </a:xfrm>
        </p:grpSpPr>
        <p:sp>
          <p:nvSpPr>
            <p:cNvPr id="189" name="椭圆 188"/>
            <p:cNvSpPr/>
            <p:nvPr/>
          </p:nvSpPr>
          <p:spPr>
            <a:xfrm>
              <a:off x="1557" y="13204"/>
              <a:ext cx="581" cy="581"/>
            </a:xfrm>
            <a:prstGeom prst="ellipse">
              <a:avLst/>
            </a:prstGeom>
            <a:solidFill>
              <a:srgbClr val="5A8C3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lIns="46990" tIns="46990" rIns="46990" bIns="46990" rtlCol="0" anchor="ctr"/>
            <a:p>
              <a:pPr algn="ctr"/>
              <a:endParaRPr lang="zh-CN" altLang="en-US" sz="8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90" name="图片 189" descr="出入口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3" y="13305"/>
              <a:ext cx="394" cy="394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353695" y="5128260"/>
            <a:ext cx="1209675" cy="802640"/>
          </a:xfrm>
          <a:prstGeom prst="rect">
            <a:avLst/>
          </a:prstGeom>
          <a:solidFill>
            <a:srgbClr val="DCD7CD">
              <a:alpha val="90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9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E-05</a:t>
            </a:r>
            <a:endParaRPr lang="en-US" altLang="zh-CN" sz="9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en-US" altLang="zh-CN" sz="9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9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加油站</a:t>
            </a:r>
            <a:endParaRPr lang="zh-CN" altLang="en-US" sz="9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en-US" altLang="zh-CN" sz="9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en-US" altLang="zh-CN" sz="900" b="1" baseline="300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08355" y="3887470"/>
            <a:ext cx="366395" cy="1046480"/>
          </a:xfrm>
          <a:prstGeom prst="rect">
            <a:avLst/>
          </a:prstGeom>
          <a:solidFill>
            <a:srgbClr val="DCD7CD">
              <a:alpha val="90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rtlCol="0" anchor="ctr"/>
          <a:p>
            <a:pPr algn="l"/>
            <a:r>
              <a:rPr lang="en-US" altLang="zh-CN" sz="700" b="1" spc="-1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E-04</a:t>
            </a:r>
            <a:endParaRPr lang="en-US" altLang="zh-CN" sz="700" b="1" spc="-1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en-US" altLang="zh-CN" sz="700" b="1" spc="-1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充</a:t>
            </a: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电</a:t>
            </a: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桩</a:t>
            </a: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 rot="20640000">
            <a:off x="11426190" y="3336925"/>
            <a:ext cx="464185" cy="683260"/>
          </a:xfrm>
          <a:prstGeom prst="rect">
            <a:avLst/>
          </a:prstGeom>
          <a:solidFill>
            <a:srgbClr val="DCD7CD">
              <a:alpha val="90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46990" tIns="46990" rIns="46990" bIns="46990" rtlCol="0" anchor="ctr"/>
          <a:p>
            <a:pPr indent="0" algn="l" fontAlgn="auto">
              <a:lnSpc>
                <a:spcPct val="95000"/>
              </a:lnSpc>
            </a:pPr>
            <a:r>
              <a:rPr lang="en-US" altLang="zh-CN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E-06</a:t>
            </a: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 fontAlgn="auto">
              <a:lnSpc>
                <a:spcPct val="95000"/>
              </a:lnSpc>
            </a:pP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>
              <a:lnSpc>
                <a:spcPct val="95000"/>
              </a:lnSpc>
            </a:pPr>
            <a:r>
              <a:rPr lang="zh-CN" altLang="en-US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汽修</a:t>
            </a: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>
              <a:lnSpc>
                <a:spcPct val="95000"/>
              </a:lnSpc>
            </a:pP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>
              <a:lnSpc>
                <a:spcPct val="95000"/>
              </a:lnSpc>
            </a:pP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r" fontAlgn="auto">
              <a:lnSpc>
                <a:spcPct val="95000"/>
              </a:lnSpc>
            </a:pPr>
            <a:r>
              <a:rPr lang="en-US" altLang="zh-CN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132m</a:t>
            </a:r>
            <a:r>
              <a:rPr lang="en-US" altLang="zh-CN" sz="700" b="1" baseline="30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1" name="组合 220"/>
          <p:cNvGrpSpPr/>
          <p:nvPr/>
        </p:nvGrpSpPr>
        <p:grpSpPr>
          <a:xfrm rot="0">
            <a:off x="8773795" y="2877820"/>
            <a:ext cx="128905" cy="128905"/>
            <a:chOff x="2959" y="13204"/>
            <a:chExt cx="580" cy="580"/>
          </a:xfrm>
        </p:grpSpPr>
        <p:sp>
          <p:nvSpPr>
            <p:cNvPr id="222" name="椭圆 221"/>
            <p:cNvSpPr/>
            <p:nvPr/>
          </p:nvSpPr>
          <p:spPr>
            <a:xfrm>
              <a:off x="2959" y="13204"/>
              <a:ext cx="581" cy="58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23" name="图片 222" descr="咨询台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4" y="13270"/>
              <a:ext cx="490" cy="490"/>
            </a:xfrm>
            <a:prstGeom prst="rect">
              <a:avLst/>
            </a:prstGeom>
          </p:spPr>
        </p:pic>
      </p:grpSp>
      <p:sp>
        <p:nvSpPr>
          <p:cNvPr id="50" name="矩形 49"/>
          <p:cNvSpPr/>
          <p:nvPr/>
        </p:nvSpPr>
        <p:spPr>
          <a:xfrm>
            <a:off x="8058150" y="2008505"/>
            <a:ext cx="575945" cy="440055"/>
          </a:xfrm>
          <a:prstGeom prst="rect">
            <a:avLst/>
          </a:prstGeom>
          <a:solidFill>
            <a:srgbClr val="DCD7CD">
              <a:alpha val="90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卫生间</a:t>
            </a:r>
            <a:endParaRPr lang="zh-CN" altLang="en-US" sz="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 rot="0">
            <a:off x="8277860" y="2082800"/>
            <a:ext cx="130175" cy="130175"/>
            <a:chOff x="16199" y="9725"/>
            <a:chExt cx="410" cy="410"/>
          </a:xfrm>
        </p:grpSpPr>
        <p:sp>
          <p:nvSpPr>
            <p:cNvPr id="41" name="椭圆 40"/>
            <p:cNvSpPr/>
            <p:nvPr/>
          </p:nvSpPr>
          <p:spPr>
            <a:xfrm>
              <a:off x="16199" y="9725"/>
              <a:ext cx="410" cy="410"/>
            </a:xfrm>
            <a:prstGeom prst="ellipse">
              <a:avLst/>
            </a:prstGeom>
            <a:solidFill>
              <a:srgbClr val="87D2E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44" name="图片 43" descr="洗衣机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6265" y="9800"/>
              <a:ext cx="284" cy="2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6.xml><?xml version="1.0" encoding="utf-8"?>
<p:tagLst xmlns:p="http://schemas.openxmlformats.org/presentationml/2006/main">
  <p:tag name="KSO_WM_UNIT_TYPE" val="j"/>
  <p:tag name="KSO_WM_BEAUTIFY_FLAG" val=""/>
</p:tagLst>
</file>

<file path=ppt/tags/tag127.xml><?xml version="1.0" encoding="utf-8"?>
<p:tagLst xmlns:p="http://schemas.openxmlformats.org/presentationml/2006/main">
  <p:tag name="commondata" val="eyJjb3VudCI6NDYsImhkaWQiOiIyMWMzNzcxNjhjZTI5ZTM2ZTczN2RmYWQ3YzExMjFjMCIsInVzZXJDb3VudCI6NDZ9"/>
  <p:tag name="resource_record_key" val="{&quot;65&quot;:[20235999],&quot;70&quot;:[3327969]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MiSans Light"/>
        <a:cs typeface=""/>
      </a:majorFont>
      <a:minorFont>
        <a:latin typeface="Arial"/>
        <a:ea typeface="MiSans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F5F5F5"/>
      </a:dk2>
      <a:lt2>
        <a:srgbClr val="FFFFFF"/>
      </a:lt2>
      <a:accent1>
        <a:srgbClr val="FF4141"/>
      </a:accent1>
      <a:accent2>
        <a:srgbClr val="FA5A5A"/>
      </a:accent2>
      <a:accent3>
        <a:srgbClr val="F57373"/>
      </a:accent3>
      <a:accent4>
        <a:srgbClr val="EF8B8B"/>
      </a:accent4>
      <a:accent5>
        <a:srgbClr val="EAA4A4"/>
      </a:accent5>
      <a:accent6>
        <a:srgbClr val="E5BDBD"/>
      </a:accent6>
      <a:hlink>
        <a:srgbClr val="0563C1"/>
      </a:hlink>
      <a:folHlink>
        <a:srgbClr val="7030A0"/>
      </a:folHlink>
    </a:clrScheme>
    <a:fontScheme name="自定义 9">
      <a:majorFont>
        <a:latin typeface="Arial"/>
        <a:ea typeface="MiSans Light"/>
        <a:cs typeface=""/>
      </a:majorFont>
      <a:minorFont>
        <a:latin typeface="Arial"/>
        <a:ea typeface="MiSans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CD7CD">
            <a:alpha val="90000"/>
          </a:srgbClr>
        </a:solidFill>
        <a:ln w="25400">
          <a:solidFill>
            <a:schemeClr val="bg1"/>
          </a:solidFill>
        </a:ln>
      </a:spPr>
      <a:bodyPr rtlCol="0" anchor="ctr"/>
      <a:lstStyle>
        <a:defPPr algn="ctr">
          <a:defRPr lang="zh-CN" altLang="en-US" sz="800" b="1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</a:defRPr>
        </a:defPPr>
      </a:lstStyle>
      <a:style>
        <a:lnRef idx="2">
          <a:schemeClr val="accent1">
            <a:lumMod val="75000"/>
          </a:schemeClr>
        </a:lnRef>
        <a:fillRef idx="1">
          <a:schemeClr val="accent1"/>
        </a:fillRef>
        <a:effectRef idx="0">
          <a:srgbClr val="FFFFFF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iSans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iSans Light"/>
        <a:ea typeface=""/>
        <a:cs typeface=""/>
        <a:font script="Jpan" typeface="ＭＳ Ｐゴシック"/>
        <a:font script="Hang" typeface="맑은 고딕"/>
        <a:font script="Hans" typeface="MiSans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iSans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iSans Light"/>
        <a:ea typeface=""/>
        <a:cs typeface=""/>
        <a:font script="Jpan" typeface="ＭＳ Ｐゴシック"/>
        <a:font script="Hang" typeface="맑은 고딕"/>
        <a:font script="Hans" typeface="MiSans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</Words>
  <Application>WPS 演示</Application>
  <PresentationFormat>宽屏</PresentationFormat>
  <Paragraphs>162</Paragraphs>
  <Slides>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宋体</vt:lpstr>
      <vt:lpstr>Wingdings</vt:lpstr>
      <vt:lpstr>MiSans Light</vt:lpstr>
      <vt:lpstr>Wingdings</vt:lpstr>
      <vt:lpstr>微软雅黑</vt:lpstr>
      <vt:lpstr>方正小标宋简体</vt:lpstr>
      <vt:lpstr>Arial Unicode MS</vt:lpstr>
      <vt:lpstr>Office 主题​​</vt:lpstr>
      <vt:lpstr>1_Office 主题​​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服务区</cp:lastModifiedBy>
  <cp:revision>632</cp:revision>
  <dcterms:created xsi:type="dcterms:W3CDTF">2019-06-19T02:08:00Z</dcterms:created>
  <dcterms:modified xsi:type="dcterms:W3CDTF">2025-09-03T00:23:05Z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A925D4251AC14C8C9127FDD841760EA9_13</vt:lpwstr>
  </property>
  <property fmtid="{D5CDD505-2E9C-101B-9397-08002B2CF9AE}" pid="4" name="KSOTemplateUUID">
    <vt:lpwstr>v1.0_mb_7FBZFNenV98VgRdZrBCTVQ==</vt:lpwstr>
  </property>
</Properties>
</file>