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649" r:id="rId3"/>
    <p:sldId id="655" r:id="rId5"/>
    <p:sldId id="660" r:id="rId6"/>
  </p:sldIdLst>
  <p:sldSz cx="9144000" cy="5144770"/>
  <p:notesSz cx="6797675" cy="9928225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324597-F5E9-4845-B879-C81D9A7C09AF}">
          <p14:sldIdLst>
            <p14:sldId id="649"/>
            <p14:sldId id="655"/>
            <p14:sldId id="6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5" userDrawn="1">
          <p15:clr>
            <a:srgbClr val="A4A3A4"/>
          </p15:clr>
        </p15:guide>
        <p15:guide id="2" orient="horz" pos="486" userDrawn="1">
          <p15:clr>
            <a:srgbClr val="A4A3A4"/>
          </p15:clr>
        </p15:guide>
        <p15:guide id="3" orient="horz" pos="2806" userDrawn="1">
          <p15:clr>
            <a:srgbClr val="A4A3A4"/>
          </p15:clr>
        </p15:guide>
        <p15:guide id="4" pos="3069" userDrawn="1">
          <p15:clr>
            <a:srgbClr val="A4A3A4"/>
          </p15:clr>
        </p15:guide>
        <p15:guide id="5" pos="586" userDrawn="1">
          <p15:clr>
            <a:srgbClr val="A4A3A4"/>
          </p15:clr>
        </p15:guide>
        <p15:guide id="6" pos="53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D56"/>
    <a:srgbClr val="34ACB4"/>
    <a:srgbClr val="D7D9D5"/>
    <a:srgbClr val="007FB0"/>
    <a:srgbClr val="F3F3F3"/>
    <a:srgbClr val="F8EC9C"/>
    <a:srgbClr val="FDF6C6"/>
    <a:srgbClr val="E8E1B1"/>
    <a:srgbClr val="E9E2DA"/>
    <a:srgbClr val="E5B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475" autoAdjust="0"/>
  </p:normalViewPr>
  <p:slideViewPr>
    <p:cSldViewPr showGuides="1">
      <p:cViewPr varScale="1">
        <p:scale>
          <a:sx n="119" d="100"/>
          <a:sy n="119" d="100"/>
        </p:scale>
        <p:origin x="-732" y="-102"/>
      </p:cViewPr>
      <p:guideLst>
        <p:guide orient="horz" pos="1595"/>
        <p:guide orient="horz" pos="486"/>
        <p:guide orient="horz" pos="2806"/>
        <p:guide pos="3069"/>
        <p:guide pos="586"/>
        <p:guide pos="5349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5252" y="-72"/>
      </p:cViewPr>
      <p:guideLst>
        <p:guide orient="horz" pos="3078"/>
        <p:guide pos="22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0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EB46-9DB6-449B-9DA5-B4DC7998BC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963E6-033E-4A1C-A9D2-1BE64C4F69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F7B8-3097-4669-8E62-5BE6BCD9FB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94B9-1F08-48DF-B7B6-E879767F1C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74"/>
            <a:ext cx="3276600" cy="2313387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969"/>
            <a:ext cx="3383973" cy="3239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954"/>
            <a:ext cx="3383973" cy="1713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7" y="3614484"/>
            <a:ext cx="3366029" cy="11530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6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algn="ctr" defTabSz="685800"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200150" y="376555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 userDrawn="1"/>
        </p:nvCxnSpPr>
        <p:spPr>
          <a:xfrm>
            <a:off x="1200150" y="376555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 userDrawn="1"/>
        </p:nvCxnSpPr>
        <p:spPr>
          <a:xfrm>
            <a:off x="1200150" y="376555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64" y="368823"/>
            <a:ext cx="1292638" cy="299944"/>
          </a:xfrm>
          <a:prstGeom prst="rect">
            <a:avLst/>
          </a:prstGeom>
          <a:noFill/>
        </p:spPr>
        <p:txBody>
          <a:bodyPr wrap="none" lIns="68568" tIns="34285" rIns="68568" bIns="3428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9" y="710767"/>
            <a:ext cx="2562232" cy="346239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73051" y="512920"/>
            <a:ext cx="6489700" cy="52403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273051" y="940385"/>
            <a:ext cx="6489700" cy="2858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2370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5285" indent="0" algn="ctr">
              <a:buNone/>
              <a:defRPr sz="1600"/>
            </a:lvl2pPr>
            <a:lvl3pPr marL="749935" indent="0" algn="ctr">
              <a:buNone/>
              <a:defRPr sz="1500"/>
            </a:lvl3pPr>
            <a:lvl4pPr marL="1125220" indent="0" algn="ctr">
              <a:buNone/>
              <a:defRPr sz="1300"/>
            </a:lvl4pPr>
            <a:lvl5pPr marL="1499870" indent="0" algn="ctr">
              <a:buNone/>
              <a:defRPr sz="1300"/>
            </a:lvl5pPr>
            <a:lvl6pPr marL="1875155" indent="0" algn="ctr">
              <a:buNone/>
              <a:defRPr sz="1300"/>
            </a:lvl6pPr>
            <a:lvl7pPr marL="2250440" indent="0" algn="ctr">
              <a:buNone/>
              <a:defRPr sz="1300"/>
            </a:lvl7pPr>
            <a:lvl8pPr marL="2625090" indent="0" algn="ctr">
              <a:buNone/>
              <a:defRPr sz="1300"/>
            </a:lvl8pPr>
            <a:lvl9pPr marL="3000375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4768756"/>
            <a:ext cx="2057400" cy="273929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4" y="4768756"/>
            <a:ext cx="3086100" cy="27392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8" y="4768756"/>
            <a:ext cx="371476" cy="273929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60" cy="51450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19B5-5681-403A-890C-31B5DA30945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png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0" y="4638020"/>
            <a:ext cx="2748960" cy="5049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8.png"/><Relationship Id="rId7" Type="http://schemas.openxmlformats.org/officeDocument/2006/relationships/image" Target="../media/image9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微信图片_2018052514244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100146" cy="5145088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 bwMode="auto">
          <a:xfrm>
            <a:off x="3442513" y="2097817"/>
            <a:ext cx="5674340" cy="829945"/>
            <a:chOff x="-622395" y="470470"/>
            <a:chExt cx="4954706" cy="1106972"/>
          </a:xfrm>
        </p:grpSpPr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-622395" y="470470"/>
              <a:ext cx="4954706" cy="110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defTabSz="685800">
                <a:defRPr/>
              </a:pPr>
              <a:r>
                <a:rPr lang="zh-CN" altLang="en-US" sz="48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桥头服务区</a:t>
              </a:r>
              <a:endPara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70"/>
            <p:cNvSpPr>
              <a:spLocks noChangeArrowheads="1"/>
            </p:cNvSpPr>
            <p:nvPr/>
          </p:nvSpPr>
          <p:spPr bwMode="auto">
            <a:xfrm>
              <a:off x="3891" y="504579"/>
              <a:ext cx="2268604" cy="36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MH_Others_1"/>
          <p:cNvSpPr/>
          <p:nvPr>
            <p:custDataLst>
              <p:tags r:id="rId2"/>
            </p:custDataLst>
          </p:nvPr>
        </p:nvSpPr>
        <p:spPr>
          <a:xfrm>
            <a:off x="1062723" y="1460501"/>
            <a:ext cx="2108200" cy="21169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s_2"/>
          <p:cNvSpPr/>
          <p:nvPr>
            <p:custDataLst>
              <p:tags r:id="rId3"/>
            </p:custDataLst>
          </p:nvPr>
        </p:nvSpPr>
        <p:spPr>
          <a:xfrm>
            <a:off x="723869" y="1117681"/>
            <a:ext cx="2791271" cy="2791270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3"/>
          <p:cNvSpPr/>
          <p:nvPr>
            <p:custDataLst>
              <p:tags r:id="rId4"/>
            </p:custDataLst>
          </p:nvPr>
        </p:nvSpPr>
        <p:spPr>
          <a:xfrm>
            <a:off x="1215205" y="1620589"/>
            <a:ext cx="1798827" cy="18062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lvl="0" algn="ctr"/>
            <a:r>
              <a:rPr lang="en-US" altLang="zh-CN" sz="7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7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237615"/>
            <a:ext cx="7484110" cy="30651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0565" y="2915285"/>
            <a:ext cx="669925" cy="28384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637530" y="2068830"/>
            <a:ext cx="549910" cy="35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4" name="组合 153"/>
          <p:cNvGrpSpPr/>
          <p:nvPr/>
        </p:nvGrpSpPr>
        <p:grpSpPr>
          <a:xfrm>
            <a:off x="3907155" y="2555875"/>
            <a:ext cx="3512820" cy="1343025"/>
            <a:chOff x="6153" y="4051"/>
            <a:chExt cx="5532" cy="2130"/>
          </a:xfrm>
          <a:solidFill>
            <a:srgbClr val="D7D9D5"/>
          </a:solidFill>
        </p:grpSpPr>
        <p:sp>
          <p:nvSpPr>
            <p:cNvPr id="152" name="矩形 151"/>
            <p:cNvSpPr/>
            <p:nvPr/>
          </p:nvSpPr>
          <p:spPr>
            <a:xfrm>
              <a:off x="6153" y="4051"/>
              <a:ext cx="5532" cy="16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>
              <a:off x="6153" y="5689"/>
              <a:ext cx="1946" cy="49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4333875" y="2063750"/>
            <a:ext cx="454025" cy="652780"/>
          </a:xfrm>
          <a:prstGeom prst="rect">
            <a:avLst/>
          </a:prstGeom>
          <a:solidFill>
            <a:srgbClr val="34AC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87900" y="2063750"/>
            <a:ext cx="432435" cy="868680"/>
          </a:xfrm>
          <a:prstGeom prst="rect">
            <a:avLst/>
          </a:prstGeom>
          <a:solidFill>
            <a:srgbClr val="34AC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87900" y="3364230"/>
            <a:ext cx="432435" cy="216535"/>
          </a:xfrm>
          <a:prstGeom prst="rect">
            <a:avLst/>
          </a:prstGeom>
          <a:solidFill>
            <a:srgbClr val="E5B3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3035" y="3364230"/>
            <a:ext cx="360045" cy="216535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93080" y="3364230"/>
            <a:ext cx="407670" cy="216535"/>
          </a:xfrm>
          <a:prstGeom prst="rect">
            <a:avLst/>
          </a:prstGeom>
          <a:solidFill>
            <a:srgbClr val="E5B3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430645" y="3363595"/>
            <a:ext cx="373380" cy="216535"/>
          </a:xfrm>
          <a:prstGeom prst="rect">
            <a:avLst/>
          </a:prstGeom>
          <a:solidFill>
            <a:srgbClr val="34AC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34ACB4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35600" y="2425065"/>
            <a:ext cx="682625" cy="507365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20335" y="2404745"/>
            <a:ext cx="215900" cy="528320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123940" y="1852295"/>
            <a:ext cx="1296035" cy="85344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3240405"/>
            <a:ext cx="539750" cy="34036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514465" y="1564640"/>
            <a:ext cx="434340" cy="28829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948805" y="1564005"/>
            <a:ext cx="471170" cy="28829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-36195" y="3219450"/>
            <a:ext cx="647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/>
              <a:t>S-11</a:t>
            </a:r>
            <a:endParaRPr lang="en-US" altLang="zh-CN" sz="600"/>
          </a:p>
          <a:p>
            <a:r>
              <a:rPr lang="zh-CN" altLang="en-US" sz="600"/>
              <a:t>加油站非油品</a:t>
            </a:r>
            <a:endParaRPr lang="zh-CN" altLang="en-US" sz="600"/>
          </a:p>
          <a:p>
            <a:r>
              <a:rPr lang="zh-CN" altLang="en-US" sz="600"/>
              <a:t>商贸</a:t>
            </a:r>
            <a:endParaRPr lang="zh-CN" altLang="en-US" sz="600"/>
          </a:p>
        </p:txBody>
      </p:sp>
      <p:sp>
        <p:nvSpPr>
          <p:cNvPr id="29" name="文本框 28"/>
          <p:cNvSpPr txBox="1"/>
          <p:nvPr/>
        </p:nvSpPr>
        <p:spPr>
          <a:xfrm>
            <a:off x="2195830" y="2644140"/>
            <a:ext cx="563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S-01</a:t>
            </a:r>
            <a:endParaRPr lang="en-US" altLang="zh-CN" sz="600"/>
          </a:p>
          <a:p>
            <a:pPr algn="l"/>
            <a:r>
              <a:rPr lang="zh-CN" altLang="en-US" sz="600"/>
              <a:t>中式餐饮</a:t>
            </a:r>
            <a:endParaRPr lang="zh-CN" altLang="en-US" sz="600"/>
          </a:p>
          <a:p>
            <a:pPr algn="l"/>
            <a:r>
              <a:rPr lang="en-US" altLang="zh-CN" sz="600"/>
              <a:t>驿佰味餐饮</a:t>
            </a:r>
            <a:endParaRPr lang="en-US" altLang="zh-CN" sz="600"/>
          </a:p>
        </p:txBody>
      </p:sp>
      <p:sp>
        <p:nvSpPr>
          <p:cNvPr id="30" name="文本框 29"/>
          <p:cNvSpPr txBox="1"/>
          <p:nvPr/>
        </p:nvSpPr>
        <p:spPr>
          <a:xfrm>
            <a:off x="6876415" y="1532255"/>
            <a:ext cx="399415" cy="3117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400"/>
              <a:t>S-13</a:t>
            </a:r>
            <a:endParaRPr lang="en-US" altLang="zh-CN" sz="400"/>
          </a:p>
          <a:p>
            <a:r>
              <a:rPr lang="zh-CN" altLang="en-US" sz="400"/>
              <a:t>充电桩</a:t>
            </a:r>
            <a:endParaRPr lang="zh-CN" altLang="en-US" sz="400"/>
          </a:p>
          <a:p>
            <a:endParaRPr lang="en-US" altLang="zh-CN" sz="400"/>
          </a:p>
          <a:p>
            <a:endParaRPr lang="en-US" altLang="zh-CN" sz="400"/>
          </a:p>
        </p:txBody>
      </p:sp>
      <p:sp>
        <p:nvSpPr>
          <p:cNvPr id="31" name="文本框 30"/>
          <p:cNvSpPr txBox="1"/>
          <p:nvPr/>
        </p:nvSpPr>
        <p:spPr>
          <a:xfrm>
            <a:off x="6480175" y="1544955"/>
            <a:ext cx="498475" cy="37655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400"/>
              <a:t>S-12</a:t>
            </a:r>
            <a:endParaRPr lang="en-US" altLang="zh-CN" sz="400"/>
          </a:p>
          <a:p>
            <a:r>
              <a:rPr lang="zh-CN" altLang="en-US" sz="400"/>
              <a:t>汽修</a:t>
            </a:r>
            <a:endParaRPr lang="zh-CN" altLang="en-US" sz="400"/>
          </a:p>
          <a:p>
            <a:endParaRPr lang="zh-CN" altLang="en-US" sz="400"/>
          </a:p>
          <a:p>
            <a:endParaRPr lang="zh-CN" altLang="en-US" sz="400"/>
          </a:p>
        </p:txBody>
      </p:sp>
      <p:sp>
        <p:nvSpPr>
          <p:cNvPr id="32" name="文本框 31"/>
          <p:cNvSpPr txBox="1"/>
          <p:nvPr/>
        </p:nvSpPr>
        <p:spPr>
          <a:xfrm>
            <a:off x="4284345" y="2246630"/>
            <a:ext cx="411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S</a:t>
            </a:r>
            <a:r>
              <a:rPr lang="zh-CN" altLang="en-US" sz="600"/>
              <a:t>-02</a:t>
            </a:r>
            <a:endParaRPr lang="zh-CN" altLang="en-US" sz="600"/>
          </a:p>
          <a:p>
            <a:pPr algn="l"/>
            <a:r>
              <a:rPr lang="zh-CN" altLang="zh-CN" sz="600"/>
              <a:t>生活馆</a:t>
            </a:r>
            <a:endParaRPr lang="zh-CN" altLang="zh-CN" sz="600"/>
          </a:p>
        </p:txBody>
      </p:sp>
      <p:sp>
        <p:nvSpPr>
          <p:cNvPr id="33" name="文本框 32"/>
          <p:cNvSpPr txBox="1"/>
          <p:nvPr/>
        </p:nvSpPr>
        <p:spPr>
          <a:xfrm>
            <a:off x="4800600" y="224663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S</a:t>
            </a:r>
            <a:r>
              <a:rPr lang="zh-CN" altLang="en-US" sz="600"/>
              <a:t>-03</a:t>
            </a:r>
            <a:endParaRPr lang="zh-CN" altLang="en-US" sz="600"/>
          </a:p>
          <a:p>
            <a:pPr algn="l"/>
            <a:r>
              <a:rPr lang="zh-CN" altLang="en-US" sz="600"/>
              <a:t>便利店</a:t>
            </a:r>
            <a:endParaRPr lang="zh-CN" altLang="en-US" sz="600"/>
          </a:p>
          <a:p>
            <a:pPr algn="l"/>
            <a:r>
              <a:rPr lang="zh-CN" altLang="en-US" sz="600"/>
              <a:t>商贸</a:t>
            </a:r>
            <a:endParaRPr lang="zh-CN" altLang="en-US" sz="600"/>
          </a:p>
        </p:txBody>
      </p:sp>
      <p:sp>
        <p:nvSpPr>
          <p:cNvPr id="34" name="文本框 33"/>
          <p:cNvSpPr txBox="1"/>
          <p:nvPr/>
        </p:nvSpPr>
        <p:spPr>
          <a:xfrm>
            <a:off x="5163820" y="2391410"/>
            <a:ext cx="411480" cy="49657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en-US" altLang="zh-CN" sz="600"/>
              <a:t>S</a:t>
            </a:r>
            <a:r>
              <a:rPr lang="zh-CN" altLang="en-US" sz="600"/>
              <a:t>-04</a:t>
            </a:r>
            <a:endParaRPr lang="zh-CN" altLang="en-US" sz="600"/>
          </a:p>
          <a:p>
            <a:pPr algn="l"/>
            <a:r>
              <a:rPr lang="zh-CN" altLang="en-US" sz="600"/>
              <a:t>五芳</a:t>
            </a:r>
            <a:endParaRPr lang="zh-CN" altLang="en-US" sz="600"/>
          </a:p>
          <a:p>
            <a:pPr algn="l"/>
            <a:r>
              <a:rPr lang="zh-CN" altLang="en-US" sz="600"/>
              <a:t>斋粽</a:t>
            </a:r>
            <a:endParaRPr lang="zh-CN" altLang="en-US" sz="600"/>
          </a:p>
          <a:p>
            <a:pPr algn="l"/>
            <a:r>
              <a:rPr lang="zh-CN" altLang="en-US" sz="600"/>
              <a:t>子</a:t>
            </a:r>
            <a:endParaRPr lang="zh-CN" altLang="en-US" sz="600"/>
          </a:p>
        </p:txBody>
      </p:sp>
      <p:sp>
        <p:nvSpPr>
          <p:cNvPr id="37" name="文本框 36"/>
          <p:cNvSpPr txBox="1"/>
          <p:nvPr/>
        </p:nvSpPr>
        <p:spPr>
          <a:xfrm>
            <a:off x="4716145" y="3326765"/>
            <a:ext cx="347980" cy="23431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en-US" altLang="zh-CN" sz="400"/>
              <a:t>S</a:t>
            </a:r>
            <a:r>
              <a:rPr lang="zh-CN" altLang="en-US" sz="400"/>
              <a:t>-0</a:t>
            </a:r>
            <a:r>
              <a:rPr lang="en-US" altLang="zh-CN" sz="400"/>
              <a:t>6</a:t>
            </a:r>
            <a:endParaRPr lang="zh-CN" altLang="en-US" sz="400"/>
          </a:p>
          <a:p>
            <a:pPr algn="l"/>
            <a:r>
              <a:rPr lang="zh-CN" altLang="en-US" sz="400"/>
              <a:t>水果</a:t>
            </a:r>
            <a:endParaRPr lang="zh-CN" altLang="en-US" sz="400"/>
          </a:p>
          <a:p>
            <a:pPr algn="l"/>
            <a:endParaRPr lang="zh-CN" altLang="en-US" sz="400"/>
          </a:p>
        </p:txBody>
      </p:sp>
      <p:sp>
        <p:nvSpPr>
          <p:cNvPr id="38" name="文本框 37"/>
          <p:cNvSpPr txBox="1"/>
          <p:nvPr/>
        </p:nvSpPr>
        <p:spPr>
          <a:xfrm>
            <a:off x="5163820" y="3322320"/>
            <a:ext cx="429260" cy="313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400"/>
              <a:t>S</a:t>
            </a:r>
            <a:r>
              <a:rPr lang="zh-CN" altLang="en-US" sz="400"/>
              <a:t>-0</a:t>
            </a:r>
            <a:r>
              <a:rPr lang="en-US" altLang="zh-CN" sz="400"/>
              <a:t>7</a:t>
            </a:r>
            <a:endParaRPr lang="zh-CN" altLang="en-US" sz="400"/>
          </a:p>
          <a:p>
            <a:pPr algn="l"/>
            <a:r>
              <a:rPr lang="zh-CN" altLang="en-US" sz="400"/>
              <a:t>美之念</a:t>
            </a:r>
            <a:endParaRPr lang="zh-CN" altLang="en-US" sz="400"/>
          </a:p>
          <a:p>
            <a:pPr algn="l"/>
            <a:endParaRPr lang="zh-CN" altLang="en-US" sz="400"/>
          </a:p>
        </p:txBody>
      </p: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5560060" y="3326765"/>
            <a:ext cx="307975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00"/>
              <a:t>S</a:t>
            </a:r>
            <a:r>
              <a:rPr lang="zh-CN" altLang="en-US" sz="400"/>
              <a:t>-0</a:t>
            </a:r>
            <a:r>
              <a:rPr lang="en-US" altLang="zh-CN" sz="400"/>
              <a:t>8</a:t>
            </a:r>
            <a:r>
              <a:rPr lang="zh-CN" altLang="en-US" sz="400"/>
              <a:t>   </a:t>
            </a:r>
            <a:endParaRPr lang="zh-CN" altLang="en-US" sz="400"/>
          </a:p>
          <a:p>
            <a:pPr algn="l"/>
            <a:r>
              <a:rPr lang="zh-CN" altLang="en-US" sz="400"/>
              <a:t>小吃</a:t>
            </a:r>
            <a:endParaRPr lang="zh-CN" altLang="en-US" sz="400"/>
          </a:p>
        </p:txBody>
      </p:sp>
      <p:sp>
        <p:nvSpPr>
          <p:cNvPr id="155" name="矩形 154"/>
          <p:cNvSpPr/>
          <p:nvPr/>
        </p:nvSpPr>
        <p:spPr>
          <a:xfrm>
            <a:off x="3907155" y="2555240"/>
            <a:ext cx="426720" cy="37719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365875" y="3326765"/>
            <a:ext cx="726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N</a:t>
            </a:r>
            <a:r>
              <a:rPr lang="zh-CN" altLang="en-US" sz="400"/>
              <a:t>-1</a:t>
            </a:r>
            <a:r>
              <a:rPr lang="en-US" altLang="zh-CN" sz="400"/>
              <a:t>0</a:t>
            </a:r>
            <a:endParaRPr lang="zh-CN" altLang="en-US" sz="400"/>
          </a:p>
          <a:p>
            <a:pPr algn="l"/>
            <a:r>
              <a:rPr lang="zh-CN" altLang="zh-CN" sz="400"/>
              <a:t>永嘉老酒汗</a:t>
            </a:r>
            <a:endParaRPr lang="zh-CN" altLang="zh-CN" sz="400"/>
          </a:p>
          <a:p>
            <a:pPr algn="l"/>
            <a:r>
              <a:rPr lang="en-US" altLang="zh-CN" sz="400"/>
              <a:t>                   31m²</a:t>
            </a:r>
            <a:endParaRPr lang="en-US" altLang="zh-CN" sz="400"/>
          </a:p>
        </p:txBody>
      </p:sp>
      <p:sp>
        <p:nvSpPr>
          <p:cNvPr id="42" name="矩形 41"/>
          <p:cNvSpPr/>
          <p:nvPr/>
        </p:nvSpPr>
        <p:spPr>
          <a:xfrm>
            <a:off x="5220335" y="2063750"/>
            <a:ext cx="565785" cy="36131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999480" y="3364230"/>
            <a:ext cx="431800" cy="216535"/>
          </a:xfrm>
          <a:prstGeom prst="rect">
            <a:avLst/>
          </a:prstGeom>
          <a:solidFill>
            <a:srgbClr val="E5B3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335905" y="2153920"/>
            <a:ext cx="33528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"/>
              <a:t>仓库</a:t>
            </a:r>
            <a:endParaRPr lang="zh-CN" altLang="en-US" sz="600"/>
          </a:p>
        </p:txBody>
      </p:sp>
      <p:sp>
        <p:nvSpPr>
          <p:cNvPr id="46" name="文本框 45"/>
          <p:cNvSpPr txBox="1"/>
          <p:nvPr/>
        </p:nvSpPr>
        <p:spPr>
          <a:xfrm>
            <a:off x="5551170" y="2429510"/>
            <a:ext cx="369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600"/>
              <a:t>S</a:t>
            </a:r>
            <a:r>
              <a:rPr lang="zh-CN" altLang="en-US" sz="600"/>
              <a:t>-05</a:t>
            </a:r>
            <a:endParaRPr lang="zh-CN" altLang="en-US" sz="600"/>
          </a:p>
          <a:p>
            <a:pPr algn="l"/>
            <a:r>
              <a:rPr lang="zh-CN" altLang="en-US" sz="600"/>
              <a:t>面馆</a:t>
            </a:r>
            <a:endParaRPr lang="zh-CN" altLang="en-US" sz="600"/>
          </a:p>
        </p:txBody>
      </p:sp>
      <p:sp>
        <p:nvSpPr>
          <p:cNvPr id="47" name="文本框 46"/>
          <p:cNvSpPr txBox="1"/>
          <p:nvPr/>
        </p:nvSpPr>
        <p:spPr>
          <a:xfrm>
            <a:off x="5958840" y="3326765"/>
            <a:ext cx="4191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S</a:t>
            </a:r>
            <a:r>
              <a:rPr lang="zh-CN" altLang="en-US" sz="400"/>
              <a:t>-</a:t>
            </a:r>
            <a:r>
              <a:rPr lang="en-US" altLang="zh-CN" sz="400"/>
              <a:t>09</a:t>
            </a:r>
            <a:endParaRPr lang="zh-CN" altLang="en-US" sz="400"/>
          </a:p>
          <a:p>
            <a:pPr algn="l"/>
            <a:r>
              <a:rPr lang="zh-CN" altLang="zh-CN" sz="400"/>
              <a:t>蔺橙沅</a:t>
            </a:r>
            <a:r>
              <a:rPr lang="en-US" altLang="zh-CN" sz="400"/>
              <a:t> </a:t>
            </a:r>
            <a:endParaRPr lang="en-US" altLang="zh-CN" sz="400"/>
          </a:p>
          <a:p>
            <a:pPr algn="l"/>
            <a:endParaRPr lang="en-US" altLang="zh-CN" sz="400"/>
          </a:p>
          <a:p>
            <a:pPr algn="l"/>
            <a:r>
              <a:rPr lang="en-US" altLang="zh-CN" sz="400"/>
              <a:t>                  </a:t>
            </a:r>
            <a:endParaRPr lang="en-US" altLang="zh-CN" sz="400"/>
          </a:p>
        </p:txBody>
      </p:sp>
      <p:sp>
        <p:nvSpPr>
          <p:cNvPr id="3" name="矩形 2"/>
          <p:cNvSpPr/>
          <p:nvPr/>
        </p:nvSpPr>
        <p:spPr>
          <a:xfrm>
            <a:off x="1199515" y="2555240"/>
            <a:ext cx="2707640" cy="1365250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67585" y="3082925"/>
            <a:ext cx="563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S</a:t>
            </a:r>
            <a:r>
              <a:rPr lang="zh-CN" altLang="en-US" sz="600"/>
              <a:t>-0</a:t>
            </a:r>
            <a:r>
              <a:rPr lang="en-US" altLang="zh-CN" sz="600"/>
              <a:t>1</a:t>
            </a:r>
            <a:endParaRPr lang="en-US" altLang="zh-CN" sz="600"/>
          </a:p>
          <a:p>
            <a:pPr algn="l"/>
            <a:r>
              <a:rPr lang="zh-CN" altLang="en-US" sz="600">
                <a:sym typeface="+mn-ea"/>
              </a:rPr>
              <a:t>中式餐饮</a:t>
            </a:r>
            <a:endParaRPr lang="zh-CN" altLang="en-US" sz="600"/>
          </a:p>
          <a:p>
            <a:pPr algn="l"/>
            <a:r>
              <a:rPr lang="en-US" altLang="zh-CN" sz="600">
                <a:sym typeface="+mn-ea"/>
              </a:rPr>
              <a:t>驿佰味餐饮</a:t>
            </a:r>
            <a:endParaRPr lang="en-US" altLang="zh-CN" sz="600"/>
          </a:p>
          <a:p>
            <a:pPr algn="l"/>
            <a:endParaRPr lang="zh-CN" altLang="en-US" sz="600"/>
          </a:p>
          <a:p>
            <a:pPr algn="l"/>
            <a:endParaRPr lang="zh-CN" altLang="en-US" sz="600"/>
          </a:p>
        </p:txBody>
      </p:sp>
      <p:sp>
        <p:nvSpPr>
          <p:cNvPr id="4" name="矩形 3"/>
          <p:cNvSpPr/>
          <p:nvPr/>
        </p:nvSpPr>
        <p:spPr>
          <a:xfrm>
            <a:off x="1199515" y="2063750"/>
            <a:ext cx="3134360" cy="4959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11730" y="2173605"/>
            <a:ext cx="64897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00"/>
              <a:t>司机之家</a:t>
            </a:r>
            <a:endParaRPr lang="zh-CN" altLang="en-US" sz="600"/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5474335" y="3724275"/>
            <a:ext cx="973455" cy="309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altLang="en-US" sz="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本次招商位置</a:t>
            </a:r>
            <a:endParaRPr lang="en-US" altLang="zh-CN" sz="8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600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625" y="2555875"/>
            <a:ext cx="669925" cy="68453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163955" y="1275715"/>
            <a:ext cx="6269355" cy="2882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00990" y="4012565"/>
            <a:ext cx="7272655" cy="443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238250" y="1708785"/>
            <a:ext cx="4552950" cy="35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>
            <p:custDataLst>
              <p:tags r:id="rId4"/>
            </p:custDataLst>
          </p:nvPr>
        </p:nvSpPr>
        <p:spPr>
          <a:xfrm>
            <a:off x="539750" y="3240405"/>
            <a:ext cx="504190" cy="34036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331595" y="1492250"/>
            <a:ext cx="5175250" cy="3517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885190" y="196215"/>
            <a:ext cx="591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桥头服务区（南区）业态布局图</a:t>
            </a: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123940" y="2705100"/>
            <a:ext cx="432435" cy="22733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156325" y="2811145"/>
            <a:ext cx="413385" cy="121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00"/>
              <a:t>开水间</a:t>
            </a:r>
            <a:endParaRPr lang="zh-CN" altLang="en-US" sz="500"/>
          </a:p>
        </p:txBody>
      </p:sp>
      <p:sp>
        <p:nvSpPr>
          <p:cNvPr id="60" name="文本框 59"/>
          <p:cNvSpPr txBox="1"/>
          <p:nvPr/>
        </p:nvSpPr>
        <p:spPr>
          <a:xfrm>
            <a:off x="441960" y="2626360"/>
            <a:ext cx="3136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"/>
              <a:t>第二卫生间</a:t>
            </a:r>
            <a:endParaRPr lang="zh-CN" altLang="en-US" sz="600"/>
          </a:p>
        </p:txBody>
      </p:sp>
      <p:sp>
        <p:nvSpPr>
          <p:cNvPr id="69" name="文本框 68"/>
          <p:cNvSpPr txBox="1"/>
          <p:nvPr/>
        </p:nvSpPr>
        <p:spPr>
          <a:xfrm>
            <a:off x="494030" y="3220720"/>
            <a:ext cx="549910" cy="340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600">
                <a:sym typeface="+mn-ea"/>
              </a:rPr>
              <a:t>S-14</a:t>
            </a:r>
            <a:endParaRPr lang="en-US" altLang="zh-CN" sz="600"/>
          </a:p>
          <a:p>
            <a:r>
              <a:rPr lang="zh-CN" altLang="en-US" sz="600">
                <a:sym typeface="+mn-ea"/>
              </a:rPr>
              <a:t>换电站</a:t>
            </a:r>
            <a:endParaRPr lang="zh-CN" altLang="en-US" sz="600"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588125" y="2315210"/>
            <a:ext cx="432435" cy="17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00"/>
              <a:t>卫生间</a:t>
            </a:r>
            <a:endParaRPr lang="zh-CN" altLang="en-US" sz="600"/>
          </a:p>
        </p:txBody>
      </p:sp>
      <p:pic>
        <p:nvPicPr>
          <p:cNvPr id="50" name="图片 49" descr="桥头服务区_00"/>
          <p:cNvPicPr>
            <a:picLocks noChangeAspect="1"/>
          </p:cNvPicPr>
          <p:nvPr/>
        </p:nvPicPr>
        <p:blipFill>
          <a:blip r:embed="rId5"/>
          <a:srcRect t="5011" b="79598"/>
          <a:stretch>
            <a:fillRect/>
          </a:stretch>
        </p:blipFill>
        <p:spPr>
          <a:xfrm>
            <a:off x="6732270" y="124460"/>
            <a:ext cx="2195195" cy="478155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012180" y="4588510"/>
            <a:ext cx="3074035" cy="49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6" name="组合 175"/>
          <p:cNvGrpSpPr/>
          <p:nvPr/>
        </p:nvGrpSpPr>
        <p:grpSpPr>
          <a:xfrm rot="0">
            <a:off x="665480" y="2689225"/>
            <a:ext cx="266065" cy="266065"/>
            <a:chOff x="10118" y="13204"/>
            <a:chExt cx="580" cy="580"/>
          </a:xfrm>
        </p:grpSpPr>
        <p:sp>
          <p:nvSpPr>
            <p:cNvPr id="177" name="椭圆 17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8" name="图片 177" descr="卫生间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 rot="0">
            <a:off x="6595745" y="1921510"/>
            <a:ext cx="382270" cy="382270"/>
            <a:chOff x="10118" y="13204"/>
            <a:chExt cx="580" cy="580"/>
          </a:xfrm>
        </p:grpSpPr>
        <p:sp>
          <p:nvSpPr>
            <p:cNvPr id="53" name="椭圆 52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4" name="图片 53" descr="卫生间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 rot="0">
            <a:off x="4240530" y="3184525"/>
            <a:ext cx="210820" cy="210820"/>
            <a:chOff x="1557" y="13204"/>
            <a:chExt cx="580" cy="580"/>
          </a:xfrm>
        </p:grpSpPr>
        <p:sp>
          <p:nvSpPr>
            <p:cNvPr id="110" name="椭圆 109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1" name="图片 110" descr="出入口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56" name="矩形 55"/>
          <p:cNvSpPr/>
          <p:nvPr/>
        </p:nvSpPr>
        <p:spPr>
          <a:xfrm>
            <a:off x="6978650" y="2486025"/>
            <a:ext cx="213995" cy="2165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0" name="组合 159"/>
          <p:cNvGrpSpPr/>
          <p:nvPr/>
        </p:nvGrpSpPr>
        <p:grpSpPr>
          <a:xfrm rot="0">
            <a:off x="7028815" y="2494280"/>
            <a:ext cx="104775" cy="104775"/>
            <a:chOff x="12989" y="13204"/>
            <a:chExt cx="580" cy="580"/>
          </a:xfrm>
        </p:grpSpPr>
        <p:sp>
          <p:nvSpPr>
            <p:cNvPr id="161" name="椭圆 160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 descr="母婴室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sp>
        <p:nvSpPr>
          <p:cNvPr id="70" name="文本框 69"/>
          <p:cNvSpPr txBox="1"/>
          <p:nvPr/>
        </p:nvSpPr>
        <p:spPr>
          <a:xfrm>
            <a:off x="6876415" y="2559685"/>
            <a:ext cx="432435" cy="17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00"/>
              <a:t>母婴室</a:t>
            </a:r>
            <a:endParaRPr lang="zh-CN" altLang="en-US" sz="600"/>
          </a:p>
        </p:txBody>
      </p:sp>
      <p:sp>
        <p:nvSpPr>
          <p:cNvPr id="71" name="文本框 70"/>
          <p:cNvSpPr txBox="1"/>
          <p:nvPr/>
        </p:nvSpPr>
        <p:spPr>
          <a:xfrm>
            <a:off x="4139565" y="3441700"/>
            <a:ext cx="432435" cy="17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00"/>
              <a:t>主入口</a:t>
            </a:r>
            <a:endParaRPr lang="zh-CN" altLang="en-US" sz="600"/>
          </a:p>
        </p:txBody>
      </p:sp>
      <p:grpSp>
        <p:nvGrpSpPr>
          <p:cNvPr id="169" name="组合 168"/>
          <p:cNvGrpSpPr/>
          <p:nvPr/>
        </p:nvGrpSpPr>
        <p:grpSpPr>
          <a:xfrm rot="0">
            <a:off x="2317115" y="2205990"/>
            <a:ext cx="131445" cy="131445"/>
            <a:chOff x="17232" y="13204"/>
            <a:chExt cx="580" cy="580"/>
          </a:xfrm>
        </p:grpSpPr>
        <p:sp>
          <p:nvSpPr>
            <p:cNvPr id="170" name="椭圆 169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1" name="图片 170" descr="司乘休息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grpSp>
        <p:nvGrpSpPr>
          <p:cNvPr id="157" name="组合 156"/>
          <p:cNvGrpSpPr/>
          <p:nvPr/>
        </p:nvGrpSpPr>
        <p:grpSpPr>
          <a:xfrm rot="0">
            <a:off x="6275070" y="2715895"/>
            <a:ext cx="128270" cy="128270"/>
            <a:chOff x="14404" y="13204"/>
            <a:chExt cx="580" cy="580"/>
          </a:xfrm>
        </p:grpSpPr>
        <p:sp>
          <p:nvSpPr>
            <p:cNvPr id="158" name="椭圆 157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 descr="热水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sp>
        <p:nvSpPr>
          <p:cNvPr id="242" name="矩形 241"/>
          <p:cNvSpPr/>
          <p:nvPr/>
        </p:nvSpPr>
        <p:spPr>
          <a:xfrm>
            <a:off x="4894580" y="3004185"/>
            <a:ext cx="1186815" cy="288925"/>
          </a:xfrm>
          <a:prstGeom prst="rect">
            <a:avLst/>
          </a:prstGeom>
          <a:solidFill>
            <a:srgbClr val="F8EC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2" name="组合 171"/>
          <p:cNvGrpSpPr/>
          <p:nvPr/>
        </p:nvGrpSpPr>
        <p:grpSpPr>
          <a:xfrm rot="0">
            <a:off x="5401945" y="3049905"/>
            <a:ext cx="161290" cy="161290"/>
            <a:chOff x="8717" y="13204"/>
            <a:chExt cx="580" cy="580"/>
          </a:xfrm>
        </p:grpSpPr>
        <p:sp>
          <p:nvSpPr>
            <p:cNvPr id="174" name="椭圆 173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5" name="图片 174" descr="用餐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122" name="矩形 121"/>
          <p:cNvSpPr/>
          <p:nvPr/>
        </p:nvSpPr>
        <p:spPr>
          <a:xfrm>
            <a:off x="7200265" y="2486025"/>
            <a:ext cx="213995" cy="2165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6123940" y="2489200"/>
            <a:ext cx="213995" cy="2165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2" name="组合 181"/>
          <p:cNvGrpSpPr/>
          <p:nvPr/>
        </p:nvGrpSpPr>
        <p:grpSpPr>
          <a:xfrm rot="0">
            <a:off x="7228840" y="2509520"/>
            <a:ext cx="146050" cy="146050"/>
            <a:chOff x="15760" y="13204"/>
            <a:chExt cx="580" cy="580"/>
          </a:xfrm>
        </p:grpSpPr>
        <p:sp>
          <p:nvSpPr>
            <p:cNvPr id="183" name="椭圆 182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" name="图片 183" descr="淋浴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grpSp>
        <p:nvGrpSpPr>
          <p:cNvPr id="127" name="组合 126"/>
          <p:cNvGrpSpPr/>
          <p:nvPr/>
        </p:nvGrpSpPr>
        <p:grpSpPr>
          <a:xfrm rot="0">
            <a:off x="6162040" y="2520950"/>
            <a:ext cx="146050" cy="146050"/>
            <a:chOff x="15760" y="13204"/>
            <a:chExt cx="580" cy="580"/>
          </a:xfrm>
        </p:grpSpPr>
        <p:sp>
          <p:nvSpPr>
            <p:cNvPr id="128" name="椭圆 127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9" name="图片 128" descr="淋浴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sp>
        <p:nvSpPr>
          <p:cNvPr id="131" name="文本框 130"/>
          <p:cNvSpPr txBox="1"/>
          <p:nvPr/>
        </p:nvSpPr>
        <p:spPr>
          <a:xfrm>
            <a:off x="6187440" y="3436620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32m²</a:t>
            </a:r>
            <a:endParaRPr lang="en-US" altLang="zh-CN" sz="400"/>
          </a:p>
        </p:txBody>
      </p:sp>
      <p:sp>
        <p:nvSpPr>
          <p:cNvPr id="132" name="文本框 131"/>
          <p:cNvSpPr txBox="1"/>
          <p:nvPr/>
        </p:nvSpPr>
        <p:spPr>
          <a:xfrm>
            <a:off x="5765165" y="3436620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31m²</a:t>
            </a:r>
            <a:endParaRPr lang="en-US" altLang="zh-CN" sz="400"/>
          </a:p>
        </p:txBody>
      </p:sp>
      <p:sp>
        <p:nvSpPr>
          <p:cNvPr id="133" name="文本框 132"/>
          <p:cNvSpPr txBox="1"/>
          <p:nvPr/>
        </p:nvSpPr>
        <p:spPr>
          <a:xfrm>
            <a:off x="5363845" y="3436620"/>
            <a:ext cx="318135" cy="153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400"/>
              <a:t>31m²</a:t>
            </a:r>
            <a:endParaRPr lang="en-US" altLang="zh-CN" sz="400"/>
          </a:p>
        </p:txBody>
      </p:sp>
      <p:sp>
        <p:nvSpPr>
          <p:cNvPr id="134" name="文本框 133"/>
          <p:cNvSpPr txBox="1"/>
          <p:nvPr/>
        </p:nvSpPr>
        <p:spPr>
          <a:xfrm>
            <a:off x="4983480" y="3444875"/>
            <a:ext cx="352425" cy="219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400"/>
              <a:t>30m²</a:t>
            </a:r>
            <a:endParaRPr lang="en-US" altLang="zh-CN" sz="400"/>
          </a:p>
        </p:txBody>
      </p:sp>
      <p:sp>
        <p:nvSpPr>
          <p:cNvPr id="136" name="文本框 135"/>
          <p:cNvSpPr txBox="1"/>
          <p:nvPr/>
        </p:nvSpPr>
        <p:spPr>
          <a:xfrm>
            <a:off x="4499610" y="2532380"/>
            <a:ext cx="34671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77m²</a:t>
            </a:r>
            <a:endParaRPr lang="zh-CN" altLang="en-US" sz="600"/>
          </a:p>
        </p:txBody>
      </p:sp>
      <p:sp>
        <p:nvSpPr>
          <p:cNvPr id="137" name="文本框 136"/>
          <p:cNvSpPr txBox="1"/>
          <p:nvPr/>
        </p:nvSpPr>
        <p:spPr>
          <a:xfrm>
            <a:off x="4872355" y="2748915"/>
            <a:ext cx="385445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146m²</a:t>
            </a:r>
            <a:endParaRPr lang="zh-CN" altLang="en-US" sz="600"/>
          </a:p>
        </p:txBody>
      </p:sp>
      <p:sp>
        <p:nvSpPr>
          <p:cNvPr id="138" name="文本框 137"/>
          <p:cNvSpPr txBox="1"/>
          <p:nvPr/>
        </p:nvSpPr>
        <p:spPr>
          <a:xfrm>
            <a:off x="5147945" y="2749550"/>
            <a:ext cx="34671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35m²</a:t>
            </a:r>
            <a:endParaRPr lang="zh-CN" altLang="en-US" sz="600"/>
          </a:p>
        </p:txBody>
      </p:sp>
      <p:sp>
        <p:nvSpPr>
          <p:cNvPr id="140" name="文本框 139"/>
          <p:cNvSpPr txBox="1"/>
          <p:nvPr/>
        </p:nvSpPr>
        <p:spPr>
          <a:xfrm>
            <a:off x="5762625" y="2748915"/>
            <a:ext cx="34671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93m²</a:t>
            </a:r>
            <a:endParaRPr lang="zh-CN" altLang="en-US" sz="600"/>
          </a:p>
        </p:txBody>
      </p:sp>
      <p:grpSp>
        <p:nvGrpSpPr>
          <p:cNvPr id="142" name="组合 141"/>
          <p:cNvGrpSpPr/>
          <p:nvPr/>
        </p:nvGrpSpPr>
        <p:grpSpPr>
          <a:xfrm rot="0">
            <a:off x="4017010" y="2656205"/>
            <a:ext cx="212725" cy="212725"/>
            <a:chOff x="2959" y="13204"/>
            <a:chExt cx="580" cy="580"/>
          </a:xfrm>
        </p:grpSpPr>
        <p:sp>
          <p:nvSpPr>
            <p:cNvPr id="143" name="椭圆 142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4" name="图片 143" descr="咨询台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148" name="文本框 147"/>
          <p:cNvSpPr txBox="1"/>
          <p:nvPr/>
        </p:nvSpPr>
        <p:spPr>
          <a:xfrm>
            <a:off x="3470910" y="3660140"/>
            <a:ext cx="385445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420m²</a:t>
            </a:r>
            <a:endParaRPr lang="zh-CN" altLang="en-US" sz="600"/>
          </a:p>
        </p:txBody>
      </p:sp>
      <p:grpSp>
        <p:nvGrpSpPr>
          <p:cNvPr id="163" name="组合 162"/>
          <p:cNvGrpSpPr/>
          <p:nvPr/>
        </p:nvGrpSpPr>
        <p:grpSpPr>
          <a:xfrm>
            <a:off x="765810" y="4210050"/>
            <a:ext cx="7535528" cy="768350"/>
            <a:chOff x="1280" y="7658"/>
            <a:chExt cx="13039" cy="1330"/>
          </a:xfrm>
        </p:grpSpPr>
        <p:sp>
          <p:nvSpPr>
            <p:cNvPr id="164" name="文本框 163"/>
            <p:cNvSpPr txBox="1"/>
            <p:nvPr/>
          </p:nvSpPr>
          <p:spPr>
            <a:xfrm>
              <a:off x="1280" y="7658"/>
              <a:ext cx="628" cy="133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 algn="ctr">
                <a:lnSpc>
                  <a:spcPct val="90000"/>
                </a:lnSpc>
              </a:pPr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</a:pP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例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8423" y="8527"/>
              <a:ext cx="1831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公共用餐区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9612" y="8527"/>
              <a:ext cx="1603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卫生间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10843" y="8541"/>
              <a:ext cx="125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母婴室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1963" y="8541"/>
              <a:ext cx="125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开水间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13069" y="8527"/>
              <a:ext cx="125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淋浴间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6450" y="8553"/>
              <a:ext cx="1519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司乘休息室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1941" y="8527"/>
              <a:ext cx="1481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正餐饮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2830" y="8541"/>
              <a:ext cx="1836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休闲餐饮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4291" y="8527"/>
              <a:ext cx="1167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零售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5463" y="8541"/>
              <a:ext cx="102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出入口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7697" y="8541"/>
              <a:ext cx="102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服务台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椭圆 188"/>
            <p:cNvSpPr/>
            <p:nvPr/>
          </p:nvSpPr>
          <p:spPr>
            <a:xfrm>
              <a:off x="2413" y="7884"/>
              <a:ext cx="507" cy="507"/>
            </a:xfrm>
            <a:prstGeom prst="ellipse">
              <a:avLst/>
            </a:prstGeom>
            <a:solidFill>
              <a:srgbClr val="DF6B3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507" y="7884"/>
              <a:ext cx="507" cy="507"/>
            </a:xfrm>
            <a:prstGeom prst="ellipse">
              <a:avLst/>
            </a:prstGeom>
            <a:solidFill>
              <a:srgbClr val="E3AC8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4625" y="7884"/>
              <a:ext cx="507" cy="507"/>
            </a:xfrm>
            <a:prstGeom prst="ellipse">
              <a:avLst/>
            </a:prstGeom>
            <a:solidFill>
              <a:srgbClr val="1EA3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 rot="0">
              <a:off x="5720" y="7884"/>
              <a:ext cx="506" cy="506"/>
              <a:chOff x="1557" y="13204"/>
              <a:chExt cx="580" cy="580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557" y="13204"/>
                <a:ext cx="581" cy="581"/>
              </a:xfrm>
              <a:prstGeom prst="ellipse">
                <a:avLst/>
              </a:prstGeom>
              <a:solidFill>
                <a:srgbClr val="02960C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94" name="图片 193" descr="出入口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2" y="13303"/>
                <a:ext cx="394" cy="394"/>
              </a:xfrm>
              <a:prstGeom prst="rect">
                <a:avLst/>
              </a:prstGeom>
            </p:spPr>
          </p:pic>
        </p:grpSp>
        <p:grpSp>
          <p:nvGrpSpPr>
            <p:cNvPr id="195" name="组合 194"/>
            <p:cNvGrpSpPr/>
            <p:nvPr/>
          </p:nvGrpSpPr>
          <p:grpSpPr>
            <a:xfrm rot="0">
              <a:off x="7967" y="7884"/>
              <a:ext cx="506" cy="506"/>
              <a:chOff x="2959" y="13204"/>
              <a:chExt cx="580" cy="580"/>
            </a:xfrm>
          </p:grpSpPr>
          <p:sp>
            <p:nvSpPr>
              <p:cNvPr id="196" name="椭圆 195"/>
              <p:cNvSpPr/>
              <p:nvPr/>
            </p:nvSpPr>
            <p:spPr>
              <a:xfrm>
                <a:off x="2959" y="13204"/>
                <a:ext cx="581" cy="5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97" name="图片 196" descr="咨询台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4" y="13270"/>
                <a:ext cx="490" cy="490"/>
              </a:xfrm>
              <a:prstGeom prst="rect">
                <a:avLst/>
              </a:prstGeom>
            </p:spPr>
          </p:pic>
        </p:grpSp>
        <p:grpSp>
          <p:nvGrpSpPr>
            <p:cNvPr id="198" name="组合 197"/>
            <p:cNvGrpSpPr/>
            <p:nvPr/>
          </p:nvGrpSpPr>
          <p:grpSpPr>
            <a:xfrm rot="0">
              <a:off x="9053" y="7884"/>
              <a:ext cx="506" cy="506"/>
              <a:chOff x="8717" y="13204"/>
              <a:chExt cx="580" cy="580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8717" y="13204"/>
                <a:ext cx="581" cy="58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00" name="图片 199" descr="用餐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09" y="13299"/>
                <a:ext cx="398" cy="398"/>
              </a:xfrm>
              <a:prstGeom prst="rect">
                <a:avLst/>
              </a:prstGeom>
            </p:spPr>
          </p:pic>
        </p:grpSp>
        <p:grpSp>
          <p:nvGrpSpPr>
            <p:cNvPr id="201" name="组合 200"/>
            <p:cNvGrpSpPr/>
            <p:nvPr/>
          </p:nvGrpSpPr>
          <p:grpSpPr>
            <a:xfrm rot="0">
              <a:off x="10165" y="7884"/>
              <a:ext cx="506" cy="506"/>
              <a:chOff x="10118" y="13204"/>
              <a:chExt cx="580" cy="580"/>
            </a:xfrm>
          </p:grpSpPr>
          <p:sp>
            <p:nvSpPr>
              <p:cNvPr id="202" name="椭圆 201"/>
              <p:cNvSpPr/>
              <p:nvPr/>
            </p:nvSpPr>
            <p:spPr>
              <a:xfrm>
                <a:off x="10118" y="13204"/>
                <a:ext cx="581" cy="581"/>
              </a:xfrm>
              <a:prstGeom prst="ellipse">
                <a:avLst/>
              </a:prstGeom>
              <a:solidFill>
                <a:srgbClr val="85D1DF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03" name="图片 202" descr="卫生间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6" y="13304"/>
                <a:ext cx="393" cy="393"/>
              </a:xfrm>
              <a:prstGeom prst="rect">
                <a:avLst/>
              </a:prstGeom>
            </p:spPr>
          </p:pic>
        </p:grpSp>
        <p:grpSp>
          <p:nvGrpSpPr>
            <p:cNvPr id="204" name="组合 203"/>
            <p:cNvGrpSpPr/>
            <p:nvPr/>
          </p:nvGrpSpPr>
          <p:grpSpPr>
            <a:xfrm rot="0">
              <a:off x="11215" y="7884"/>
              <a:ext cx="506" cy="506"/>
              <a:chOff x="12989" y="13204"/>
              <a:chExt cx="580" cy="580"/>
            </a:xfrm>
          </p:grpSpPr>
          <p:sp>
            <p:nvSpPr>
              <p:cNvPr id="205" name="椭圆 204"/>
              <p:cNvSpPr/>
              <p:nvPr/>
            </p:nvSpPr>
            <p:spPr>
              <a:xfrm>
                <a:off x="12989" y="13204"/>
                <a:ext cx="581" cy="5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06" name="图片 205" descr="母婴室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54" y="13268"/>
                <a:ext cx="447" cy="447"/>
              </a:xfrm>
              <a:prstGeom prst="rect">
                <a:avLst/>
              </a:prstGeom>
            </p:spPr>
          </p:pic>
        </p:grpSp>
        <p:grpSp>
          <p:nvGrpSpPr>
            <p:cNvPr id="210" name="组合 209"/>
            <p:cNvGrpSpPr/>
            <p:nvPr/>
          </p:nvGrpSpPr>
          <p:grpSpPr>
            <a:xfrm rot="0">
              <a:off x="12310" y="7884"/>
              <a:ext cx="506" cy="506"/>
              <a:chOff x="14404" y="13204"/>
              <a:chExt cx="580" cy="580"/>
            </a:xfrm>
          </p:grpSpPr>
          <p:sp>
            <p:nvSpPr>
              <p:cNvPr id="211" name="椭圆 210"/>
              <p:cNvSpPr/>
              <p:nvPr/>
            </p:nvSpPr>
            <p:spPr>
              <a:xfrm>
                <a:off x="14404" y="13204"/>
                <a:ext cx="581" cy="581"/>
              </a:xfrm>
              <a:prstGeom prst="ellipse">
                <a:avLst/>
              </a:prstGeom>
              <a:solidFill>
                <a:srgbClr val="85D1DF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12" name="图片 211" descr="热水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17" y="13290"/>
                <a:ext cx="393" cy="393"/>
              </a:xfrm>
              <a:prstGeom prst="rect">
                <a:avLst/>
              </a:prstGeom>
            </p:spPr>
          </p:pic>
        </p:grpSp>
        <p:grpSp>
          <p:nvGrpSpPr>
            <p:cNvPr id="213" name="组合 212"/>
            <p:cNvGrpSpPr/>
            <p:nvPr/>
          </p:nvGrpSpPr>
          <p:grpSpPr>
            <a:xfrm rot="0">
              <a:off x="13413" y="7884"/>
              <a:ext cx="506" cy="506"/>
              <a:chOff x="15760" y="13204"/>
              <a:chExt cx="580" cy="580"/>
            </a:xfrm>
          </p:grpSpPr>
          <p:sp>
            <p:nvSpPr>
              <p:cNvPr id="214" name="椭圆 213"/>
              <p:cNvSpPr/>
              <p:nvPr/>
            </p:nvSpPr>
            <p:spPr>
              <a:xfrm>
                <a:off x="15760" y="13204"/>
                <a:ext cx="581" cy="581"/>
              </a:xfrm>
              <a:prstGeom prst="ellipse">
                <a:avLst/>
              </a:prstGeom>
              <a:solidFill>
                <a:srgbClr val="85D1DF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15" name="图片 214" descr="淋浴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90" y="13255"/>
                <a:ext cx="484" cy="484"/>
              </a:xfrm>
              <a:prstGeom prst="rect">
                <a:avLst/>
              </a:prstGeom>
            </p:spPr>
          </p:pic>
        </p:grpSp>
        <p:grpSp>
          <p:nvGrpSpPr>
            <p:cNvPr id="216" name="组合 215"/>
            <p:cNvGrpSpPr/>
            <p:nvPr/>
          </p:nvGrpSpPr>
          <p:grpSpPr>
            <a:xfrm rot="0">
              <a:off x="6949" y="7910"/>
              <a:ext cx="507" cy="507"/>
              <a:chOff x="8530" y="13234"/>
              <a:chExt cx="581" cy="581"/>
            </a:xfrm>
          </p:grpSpPr>
          <p:sp>
            <p:nvSpPr>
              <p:cNvPr id="217" name="椭圆 216"/>
              <p:cNvSpPr/>
              <p:nvPr/>
            </p:nvSpPr>
            <p:spPr>
              <a:xfrm>
                <a:off x="8530" y="13234"/>
                <a:ext cx="581" cy="5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18" name="图片 217" descr="司乘休息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30" y="13334"/>
                <a:ext cx="380" cy="380"/>
              </a:xfrm>
              <a:prstGeom prst="rect">
                <a:avLst/>
              </a:prstGeom>
            </p:spPr>
          </p:pic>
        </p:grpSp>
      </p:grpSp>
      <p:sp>
        <p:nvSpPr>
          <p:cNvPr id="229" name="文本框 228"/>
          <p:cNvSpPr txBox="1"/>
          <p:nvPr/>
        </p:nvSpPr>
        <p:spPr>
          <a:xfrm>
            <a:off x="208280" y="3411855"/>
            <a:ext cx="385445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155m²</a:t>
            </a:r>
            <a:endParaRPr lang="zh-CN" altLang="en-US" sz="600"/>
          </a:p>
        </p:txBody>
      </p:sp>
      <p:sp>
        <p:nvSpPr>
          <p:cNvPr id="233" name="文本框 232"/>
          <p:cNvSpPr txBox="1"/>
          <p:nvPr/>
        </p:nvSpPr>
        <p:spPr>
          <a:xfrm>
            <a:off x="6687185" y="1708785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265m²</a:t>
            </a:r>
            <a:endParaRPr lang="en-US" altLang="zh-CN" sz="400"/>
          </a:p>
        </p:txBody>
      </p:sp>
      <p:sp>
        <p:nvSpPr>
          <p:cNvPr id="24" name="文本框 23"/>
          <p:cNvSpPr txBox="1"/>
          <p:nvPr/>
        </p:nvSpPr>
        <p:spPr>
          <a:xfrm>
            <a:off x="6919595" y="3241040"/>
            <a:ext cx="432435" cy="17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00"/>
              <a:t>次入口</a:t>
            </a:r>
            <a:endParaRPr lang="zh-CN" altLang="en-US" sz="600"/>
          </a:p>
        </p:txBody>
      </p:sp>
      <p:grpSp>
        <p:nvGrpSpPr>
          <p:cNvPr id="28" name="组合 27"/>
          <p:cNvGrpSpPr/>
          <p:nvPr/>
        </p:nvGrpSpPr>
        <p:grpSpPr>
          <a:xfrm rot="0">
            <a:off x="7011670" y="3040380"/>
            <a:ext cx="210820" cy="210820"/>
            <a:chOff x="1557" y="13204"/>
            <a:chExt cx="580" cy="580"/>
          </a:xfrm>
        </p:grpSpPr>
        <p:sp>
          <p:nvSpPr>
            <p:cNvPr id="41" name="椭圆 40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4" name="图片 43" descr="出入口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cxnSp>
        <p:nvCxnSpPr>
          <p:cNvPr id="11" name="直接箭头连接符 10"/>
          <p:cNvCxnSpPr/>
          <p:nvPr/>
        </p:nvCxnSpPr>
        <p:spPr>
          <a:xfrm>
            <a:off x="5078730" y="3441700"/>
            <a:ext cx="357505" cy="426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189355"/>
            <a:ext cx="7484110" cy="30651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3895" y="2819400"/>
            <a:ext cx="701040" cy="33591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98135" y="1859280"/>
            <a:ext cx="715645" cy="5727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91" name="组合 290"/>
          <p:cNvGrpSpPr/>
          <p:nvPr/>
        </p:nvGrpSpPr>
        <p:grpSpPr>
          <a:xfrm>
            <a:off x="3907155" y="2555875"/>
            <a:ext cx="3545840" cy="1343025"/>
            <a:chOff x="6153" y="4051"/>
            <a:chExt cx="5532" cy="2130"/>
          </a:xfrm>
          <a:solidFill>
            <a:srgbClr val="D7D9D5"/>
          </a:solidFill>
        </p:grpSpPr>
        <p:sp>
          <p:nvSpPr>
            <p:cNvPr id="292" name="矩形 291"/>
            <p:cNvSpPr/>
            <p:nvPr/>
          </p:nvSpPr>
          <p:spPr>
            <a:xfrm>
              <a:off x="6153" y="4051"/>
              <a:ext cx="5532" cy="16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3" name="矩形 292"/>
            <p:cNvSpPr/>
            <p:nvPr/>
          </p:nvSpPr>
          <p:spPr>
            <a:xfrm>
              <a:off x="6153" y="5689"/>
              <a:ext cx="1946" cy="49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4333875" y="2063750"/>
            <a:ext cx="439420" cy="575945"/>
          </a:xfrm>
          <a:prstGeom prst="rect">
            <a:avLst/>
          </a:prstGeom>
          <a:solidFill>
            <a:srgbClr val="34AC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73295" y="2063750"/>
            <a:ext cx="432435" cy="868680"/>
          </a:xfrm>
          <a:prstGeom prst="rect">
            <a:avLst/>
          </a:prstGeom>
          <a:solidFill>
            <a:srgbClr val="34AC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87900" y="3364230"/>
            <a:ext cx="432435" cy="216535"/>
          </a:xfrm>
          <a:prstGeom prst="rect">
            <a:avLst/>
          </a:prstGeom>
          <a:solidFill>
            <a:srgbClr val="E5B3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3035" y="3364230"/>
            <a:ext cx="384175" cy="216535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617210" y="3364230"/>
            <a:ext cx="407670" cy="216535"/>
          </a:xfrm>
          <a:prstGeom prst="rect">
            <a:avLst/>
          </a:prstGeom>
          <a:solidFill>
            <a:srgbClr val="E5B3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468110" y="3364230"/>
            <a:ext cx="401955" cy="216535"/>
          </a:xfrm>
          <a:prstGeom prst="rect">
            <a:avLst/>
          </a:prstGeom>
          <a:solidFill>
            <a:srgbClr val="34AC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0">
                    <a:srgbClr val="C09D87"/>
                  </a:gs>
                  <a:gs pos="100000">
                    <a:srgbClr val="8D512F"/>
                  </a:gs>
                </a:gsLst>
                <a:lin scaled="1"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19725" y="2358390"/>
            <a:ext cx="635635" cy="574040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05730" y="2358390"/>
            <a:ext cx="213995" cy="573405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55995" y="1852295"/>
            <a:ext cx="1396365" cy="83693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160" y="3176270"/>
            <a:ext cx="601980" cy="40449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516370" y="1531620"/>
            <a:ext cx="495300" cy="32067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020560" y="1531620"/>
            <a:ext cx="431800" cy="32067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-36195" y="3176270"/>
            <a:ext cx="647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/>
              <a:t>N-11</a:t>
            </a:r>
            <a:endParaRPr lang="en-US" altLang="zh-CN" sz="600"/>
          </a:p>
          <a:p>
            <a:r>
              <a:rPr lang="zh-CN" altLang="en-US" sz="600"/>
              <a:t>加油站非油品</a:t>
            </a:r>
            <a:endParaRPr lang="zh-CN" altLang="en-US" sz="600"/>
          </a:p>
          <a:p>
            <a:endParaRPr lang="zh-CN" altLang="en-US" sz="600"/>
          </a:p>
        </p:txBody>
      </p:sp>
      <p:sp>
        <p:nvSpPr>
          <p:cNvPr id="29" name="文本框 28"/>
          <p:cNvSpPr txBox="1"/>
          <p:nvPr/>
        </p:nvSpPr>
        <p:spPr>
          <a:xfrm>
            <a:off x="2195830" y="2644140"/>
            <a:ext cx="563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S-01</a:t>
            </a:r>
            <a:endParaRPr lang="en-US" altLang="zh-CN" sz="600"/>
          </a:p>
          <a:p>
            <a:pPr algn="l"/>
            <a:r>
              <a:rPr lang="zh-CN" altLang="en-US" sz="600"/>
              <a:t>中式餐饮</a:t>
            </a:r>
            <a:endParaRPr lang="zh-CN" altLang="en-US" sz="600"/>
          </a:p>
          <a:p>
            <a:pPr algn="l"/>
            <a:r>
              <a:rPr lang="en-US" altLang="zh-CN" sz="600"/>
              <a:t>驿佰味餐饮</a:t>
            </a:r>
            <a:endParaRPr lang="en-US" altLang="zh-CN" sz="600"/>
          </a:p>
        </p:txBody>
      </p:sp>
      <p:sp>
        <p:nvSpPr>
          <p:cNvPr id="30" name="文本框 29"/>
          <p:cNvSpPr txBox="1"/>
          <p:nvPr/>
        </p:nvSpPr>
        <p:spPr>
          <a:xfrm>
            <a:off x="6948805" y="1532255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"/>
              <a:t>N-12</a:t>
            </a:r>
            <a:endParaRPr lang="en-US" altLang="zh-CN" sz="400"/>
          </a:p>
          <a:p>
            <a:r>
              <a:rPr lang="zh-CN" altLang="en-US" sz="400"/>
              <a:t>汽修</a:t>
            </a:r>
            <a:endParaRPr lang="zh-CN" altLang="en-US" sz="400"/>
          </a:p>
          <a:p>
            <a:endParaRPr lang="en-US" altLang="zh-CN" sz="400"/>
          </a:p>
          <a:p>
            <a:endParaRPr lang="en-US" altLang="zh-CN" sz="400"/>
          </a:p>
        </p:txBody>
      </p:sp>
      <p:sp>
        <p:nvSpPr>
          <p:cNvPr id="31" name="文本框 30"/>
          <p:cNvSpPr txBox="1"/>
          <p:nvPr/>
        </p:nvSpPr>
        <p:spPr>
          <a:xfrm>
            <a:off x="6468110" y="1532255"/>
            <a:ext cx="348615" cy="23431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400"/>
              <a:t>N-14</a:t>
            </a:r>
            <a:endParaRPr lang="en-US" altLang="zh-CN" sz="400"/>
          </a:p>
          <a:p>
            <a:r>
              <a:rPr lang="zh-CN" altLang="en-US" sz="400"/>
              <a:t>换电站</a:t>
            </a:r>
            <a:endParaRPr lang="zh-CN" altLang="en-US" sz="400"/>
          </a:p>
          <a:p>
            <a:endParaRPr lang="zh-CN" altLang="en-US" sz="400"/>
          </a:p>
          <a:p>
            <a:endParaRPr lang="zh-CN" altLang="en-US" sz="400"/>
          </a:p>
        </p:txBody>
      </p:sp>
      <p:sp>
        <p:nvSpPr>
          <p:cNvPr id="32" name="文本框 31"/>
          <p:cNvSpPr txBox="1"/>
          <p:nvPr/>
        </p:nvSpPr>
        <p:spPr>
          <a:xfrm>
            <a:off x="4284345" y="2246630"/>
            <a:ext cx="411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N</a:t>
            </a:r>
            <a:r>
              <a:rPr lang="zh-CN" altLang="en-US" sz="600"/>
              <a:t>-02</a:t>
            </a:r>
            <a:endParaRPr lang="zh-CN" altLang="en-US" sz="600"/>
          </a:p>
          <a:p>
            <a:pPr algn="l"/>
            <a:r>
              <a:rPr lang="zh-CN" altLang="zh-CN" sz="600"/>
              <a:t>生活馆</a:t>
            </a:r>
            <a:endParaRPr lang="zh-CN" altLang="zh-CN" sz="600"/>
          </a:p>
        </p:txBody>
      </p:sp>
      <p:sp>
        <p:nvSpPr>
          <p:cNvPr id="33" name="文本框 32"/>
          <p:cNvSpPr txBox="1"/>
          <p:nvPr/>
        </p:nvSpPr>
        <p:spPr>
          <a:xfrm>
            <a:off x="4808855" y="2243455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N</a:t>
            </a:r>
            <a:r>
              <a:rPr lang="zh-CN" altLang="en-US" sz="600"/>
              <a:t>-03</a:t>
            </a:r>
            <a:endParaRPr lang="zh-CN" altLang="en-US" sz="600"/>
          </a:p>
          <a:p>
            <a:pPr algn="l"/>
            <a:r>
              <a:rPr lang="zh-CN" altLang="en-US" sz="600"/>
              <a:t>便利店</a:t>
            </a:r>
            <a:endParaRPr lang="zh-CN" altLang="en-US" sz="600"/>
          </a:p>
          <a:p>
            <a:pPr algn="l"/>
            <a:r>
              <a:rPr lang="zh-CN" altLang="en-US" sz="600"/>
              <a:t>商贸</a:t>
            </a:r>
            <a:endParaRPr lang="zh-CN" altLang="en-US" sz="600"/>
          </a:p>
        </p:txBody>
      </p:sp>
      <p:sp>
        <p:nvSpPr>
          <p:cNvPr id="34" name="文本框 33"/>
          <p:cNvSpPr txBox="1"/>
          <p:nvPr/>
        </p:nvSpPr>
        <p:spPr>
          <a:xfrm>
            <a:off x="5139690" y="232410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N</a:t>
            </a:r>
            <a:r>
              <a:rPr lang="zh-CN" altLang="en-US" sz="600"/>
              <a:t>-04</a:t>
            </a:r>
            <a:endParaRPr lang="zh-CN" altLang="en-US" sz="600"/>
          </a:p>
          <a:p>
            <a:pPr algn="l"/>
            <a:r>
              <a:rPr lang="zh-CN" altLang="en-US" sz="600"/>
              <a:t>五芳</a:t>
            </a:r>
            <a:endParaRPr lang="zh-CN" altLang="en-US" sz="600"/>
          </a:p>
          <a:p>
            <a:pPr algn="l"/>
            <a:r>
              <a:rPr lang="zh-CN" altLang="en-US" sz="600"/>
              <a:t>斋粽</a:t>
            </a:r>
            <a:endParaRPr lang="zh-CN" altLang="en-US" sz="600"/>
          </a:p>
          <a:p>
            <a:pPr algn="l"/>
            <a:r>
              <a:rPr lang="zh-CN" altLang="en-US" sz="600"/>
              <a:t>子</a:t>
            </a:r>
            <a:endParaRPr lang="zh-CN" altLang="en-US" sz="600"/>
          </a:p>
        </p:txBody>
      </p:sp>
      <p:sp>
        <p:nvSpPr>
          <p:cNvPr id="36" name="文本框 35"/>
          <p:cNvSpPr txBox="1"/>
          <p:nvPr/>
        </p:nvSpPr>
        <p:spPr>
          <a:xfrm>
            <a:off x="5551170" y="2366645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N</a:t>
            </a:r>
            <a:r>
              <a:rPr lang="zh-CN" altLang="en-US" sz="600"/>
              <a:t>-0</a:t>
            </a:r>
            <a:r>
              <a:rPr lang="en-US" altLang="zh-CN" sz="600"/>
              <a:t>5</a:t>
            </a:r>
            <a:endParaRPr lang="zh-CN" altLang="en-US" sz="600"/>
          </a:p>
          <a:p>
            <a:pPr algn="l"/>
            <a:r>
              <a:rPr lang="zh-CN" altLang="en-US" sz="600"/>
              <a:t>面馆</a:t>
            </a:r>
            <a:endParaRPr lang="zh-CN" altLang="en-US" sz="600"/>
          </a:p>
          <a:p>
            <a:pPr algn="l"/>
            <a:endParaRPr lang="zh-CN" altLang="en-US" sz="600"/>
          </a:p>
        </p:txBody>
      </p:sp>
      <p:sp>
        <p:nvSpPr>
          <p:cNvPr id="37" name="文本框 36"/>
          <p:cNvSpPr txBox="1"/>
          <p:nvPr/>
        </p:nvSpPr>
        <p:spPr>
          <a:xfrm>
            <a:off x="4732020" y="3339465"/>
            <a:ext cx="488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N</a:t>
            </a:r>
            <a:r>
              <a:rPr lang="zh-CN" altLang="en-US" sz="400"/>
              <a:t>-0</a:t>
            </a:r>
            <a:r>
              <a:rPr lang="en-US" altLang="zh-CN" sz="400"/>
              <a:t>6</a:t>
            </a:r>
            <a:endParaRPr lang="zh-CN" altLang="en-US" sz="400"/>
          </a:p>
          <a:p>
            <a:pPr algn="l"/>
            <a:r>
              <a:rPr lang="zh-CN" altLang="en-US" sz="400"/>
              <a:t>水果</a:t>
            </a:r>
            <a:endParaRPr lang="zh-CN" altLang="en-US" sz="400"/>
          </a:p>
          <a:p>
            <a:pPr algn="l"/>
            <a:endParaRPr lang="zh-CN" altLang="en-US" sz="400"/>
          </a:p>
        </p:txBody>
      </p:sp>
      <p:sp>
        <p:nvSpPr>
          <p:cNvPr id="38" name="文本框 37"/>
          <p:cNvSpPr txBox="1"/>
          <p:nvPr/>
        </p:nvSpPr>
        <p:spPr>
          <a:xfrm>
            <a:off x="5160010" y="3339465"/>
            <a:ext cx="345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N</a:t>
            </a:r>
            <a:r>
              <a:rPr lang="zh-CN" altLang="en-US" sz="400"/>
              <a:t>-0</a:t>
            </a:r>
            <a:r>
              <a:rPr lang="en-US" altLang="zh-CN" sz="400"/>
              <a:t>7</a:t>
            </a:r>
            <a:endParaRPr lang="zh-CN" altLang="en-US" sz="400"/>
          </a:p>
          <a:p>
            <a:pPr algn="l"/>
            <a:r>
              <a:rPr lang="zh-CN" altLang="en-US" sz="400"/>
              <a:t>美之念</a:t>
            </a:r>
            <a:endParaRPr lang="zh-CN" altLang="en-US" sz="400"/>
          </a:p>
          <a:p>
            <a:pPr algn="l"/>
            <a:endParaRPr lang="zh-CN" altLang="en-US" sz="400"/>
          </a:p>
        </p:txBody>
      </p: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5551170" y="3330575"/>
            <a:ext cx="31750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00"/>
              <a:t>N</a:t>
            </a:r>
            <a:r>
              <a:rPr lang="zh-CN" altLang="en-US" sz="400"/>
              <a:t>-0</a:t>
            </a:r>
            <a:r>
              <a:rPr lang="en-US" altLang="zh-CN" sz="400"/>
              <a:t>8</a:t>
            </a:r>
            <a:r>
              <a:rPr lang="zh-CN" altLang="en-US" sz="400"/>
              <a:t>   </a:t>
            </a:r>
            <a:endParaRPr lang="zh-CN" altLang="en-US" sz="400"/>
          </a:p>
          <a:p>
            <a:pPr algn="l"/>
            <a:r>
              <a:rPr lang="zh-CN" altLang="en-US" sz="400"/>
              <a:t>小吃</a:t>
            </a:r>
            <a:endParaRPr lang="zh-CN" altLang="en-US" sz="400"/>
          </a:p>
        </p:txBody>
      </p:sp>
      <p:sp>
        <p:nvSpPr>
          <p:cNvPr id="40" name="文本框 39"/>
          <p:cNvSpPr txBox="1"/>
          <p:nvPr/>
        </p:nvSpPr>
        <p:spPr>
          <a:xfrm>
            <a:off x="6412230" y="3330575"/>
            <a:ext cx="60833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N</a:t>
            </a:r>
            <a:r>
              <a:rPr lang="zh-CN" altLang="en-US" sz="400"/>
              <a:t>-1</a:t>
            </a:r>
            <a:r>
              <a:rPr lang="en-US" altLang="zh-CN" sz="400"/>
              <a:t>0</a:t>
            </a:r>
            <a:endParaRPr lang="zh-CN" altLang="en-US" sz="400"/>
          </a:p>
          <a:p>
            <a:pPr algn="l"/>
            <a:r>
              <a:rPr lang="zh-CN" altLang="zh-CN" sz="400"/>
              <a:t>永嘉老酒汗</a:t>
            </a:r>
            <a:endParaRPr lang="zh-CN" altLang="zh-CN" sz="400"/>
          </a:p>
        </p:txBody>
      </p:sp>
      <p:sp>
        <p:nvSpPr>
          <p:cNvPr id="42" name="矩形 41"/>
          <p:cNvSpPr/>
          <p:nvPr/>
        </p:nvSpPr>
        <p:spPr>
          <a:xfrm>
            <a:off x="5205730" y="2063750"/>
            <a:ext cx="647700" cy="28765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036310" y="3364865"/>
            <a:ext cx="431800" cy="216535"/>
          </a:xfrm>
          <a:prstGeom prst="rect">
            <a:avLst/>
          </a:prstGeom>
          <a:solidFill>
            <a:srgbClr val="E5B3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356225" y="2131060"/>
            <a:ext cx="33528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"/>
              <a:t>仓库</a:t>
            </a:r>
            <a:endParaRPr lang="zh-CN" altLang="en-US" sz="600"/>
          </a:p>
        </p:txBody>
      </p:sp>
      <p:sp>
        <p:nvSpPr>
          <p:cNvPr id="47" name="文本框 46"/>
          <p:cNvSpPr txBox="1"/>
          <p:nvPr/>
        </p:nvSpPr>
        <p:spPr>
          <a:xfrm>
            <a:off x="5998845" y="3330575"/>
            <a:ext cx="4191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N</a:t>
            </a:r>
            <a:r>
              <a:rPr lang="zh-CN" altLang="en-US" sz="400"/>
              <a:t>-</a:t>
            </a:r>
            <a:r>
              <a:rPr lang="en-US" altLang="zh-CN" sz="400"/>
              <a:t>09</a:t>
            </a:r>
            <a:endParaRPr lang="zh-CN" altLang="en-US" sz="400"/>
          </a:p>
          <a:p>
            <a:pPr algn="l"/>
            <a:r>
              <a:rPr lang="zh-CN" altLang="zh-CN" sz="400"/>
              <a:t>蔺橙沅</a:t>
            </a:r>
            <a:endParaRPr lang="zh-CN" altLang="zh-CN" sz="400"/>
          </a:p>
        </p:txBody>
      </p:sp>
      <p:sp>
        <p:nvSpPr>
          <p:cNvPr id="3" name="矩形 2"/>
          <p:cNvSpPr/>
          <p:nvPr/>
        </p:nvSpPr>
        <p:spPr>
          <a:xfrm>
            <a:off x="1200150" y="2560320"/>
            <a:ext cx="2707005" cy="1360170"/>
          </a:xfrm>
          <a:prstGeom prst="rect">
            <a:avLst/>
          </a:prstGeom>
          <a:solidFill>
            <a:srgbClr val="F59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67585" y="3082925"/>
            <a:ext cx="563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/>
              <a:t>N</a:t>
            </a:r>
            <a:r>
              <a:rPr lang="zh-CN" altLang="en-US" sz="600"/>
              <a:t>-0</a:t>
            </a:r>
            <a:r>
              <a:rPr lang="en-US" altLang="zh-CN" sz="600"/>
              <a:t>1</a:t>
            </a:r>
            <a:endParaRPr lang="en-US" altLang="zh-CN" sz="600"/>
          </a:p>
          <a:p>
            <a:pPr algn="l"/>
            <a:r>
              <a:rPr lang="zh-CN" altLang="en-US" sz="600">
                <a:sym typeface="+mn-ea"/>
              </a:rPr>
              <a:t>中式餐饮</a:t>
            </a:r>
            <a:endParaRPr lang="zh-CN" altLang="en-US" sz="600"/>
          </a:p>
          <a:p>
            <a:pPr algn="l"/>
            <a:r>
              <a:rPr lang="zh-CN" altLang="en-US" sz="600">
                <a:sym typeface="+mn-ea"/>
              </a:rPr>
              <a:t>小圆满</a:t>
            </a:r>
            <a:r>
              <a:rPr lang="en-US" altLang="zh-CN" sz="600">
                <a:sym typeface="+mn-ea"/>
              </a:rPr>
              <a:t>餐饮</a:t>
            </a:r>
            <a:endParaRPr lang="en-US" altLang="zh-CN" sz="600"/>
          </a:p>
          <a:p>
            <a:pPr algn="l"/>
            <a:endParaRPr lang="zh-CN" altLang="en-US" sz="600"/>
          </a:p>
          <a:p>
            <a:pPr algn="l"/>
            <a:endParaRPr lang="zh-CN" altLang="en-US" sz="600"/>
          </a:p>
        </p:txBody>
      </p:sp>
      <p:sp>
        <p:nvSpPr>
          <p:cNvPr id="4" name="矩形 3"/>
          <p:cNvSpPr/>
          <p:nvPr/>
        </p:nvSpPr>
        <p:spPr>
          <a:xfrm>
            <a:off x="1200150" y="2063750"/>
            <a:ext cx="3133725" cy="4959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11730" y="2173605"/>
            <a:ext cx="67183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00"/>
              <a:t>司机之家</a:t>
            </a:r>
            <a:endParaRPr lang="zh-CN" altLang="en-US" sz="600"/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5580936" y="3660383"/>
            <a:ext cx="1504111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本次招商位置</a:t>
            </a:r>
            <a:endParaRPr lang="en-US" altLang="zh-CN" sz="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660" y="2477135"/>
            <a:ext cx="701040" cy="6991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183005" y="1132840"/>
            <a:ext cx="6269355" cy="3975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69240" y="3940810"/>
            <a:ext cx="7272655" cy="443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183005" y="1163320"/>
            <a:ext cx="4685665" cy="901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331595" y="1492250"/>
            <a:ext cx="5112385" cy="1441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913130" y="196215"/>
            <a:ext cx="591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桥头服务区（北区）业态布局图</a:t>
            </a: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055360" y="2689225"/>
            <a:ext cx="461010" cy="24320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156325" y="2723515"/>
            <a:ext cx="46672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00"/>
              <a:t>开水间</a:t>
            </a:r>
            <a:endParaRPr lang="zh-CN" altLang="en-US" sz="500"/>
          </a:p>
        </p:txBody>
      </p:sp>
      <p:sp>
        <p:nvSpPr>
          <p:cNvPr id="60" name="文本框 59"/>
          <p:cNvSpPr txBox="1"/>
          <p:nvPr/>
        </p:nvSpPr>
        <p:spPr>
          <a:xfrm>
            <a:off x="395605" y="2606675"/>
            <a:ext cx="313690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"/>
              <a:t>第二卫生间</a:t>
            </a:r>
            <a:endParaRPr lang="zh-CN" altLang="en-US" sz="600"/>
          </a:p>
        </p:txBody>
      </p:sp>
      <p:sp>
        <p:nvSpPr>
          <p:cNvPr id="64" name="矩形 63"/>
          <p:cNvSpPr/>
          <p:nvPr>
            <p:custDataLst>
              <p:tags r:id="rId4"/>
            </p:custDataLst>
          </p:nvPr>
        </p:nvSpPr>
        <p:spPr>
          <a:xfrm>
            <a:off x="6055360" y="1530985"/>
            <a:ext cx="473710" cy="321310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998845" y="1532255"/>
            <a:ext cx="469265" cy="217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400">
                <a:sym typeface="+mn-ea"/>
              </a:rPr>
              <a:t>N-13</a:t>
            </a:r>
            <a:endParaRPr lang="en-US" altLang="zh-CN" sz="400"/>
          </a:p>
          <a:p>
            <a:r>
              <a:rPr lang="zh-CN" altLang="en-US" sz="400">
                <a:sym typeface="+mn-ea"/>
              </a:rPr>
              <a:t>充电桩</a:t>
            </a:r>
            <a:endParaRPr lang="zh-CN" altLang="en-US" sz="400">
              <a:sym typeface="+mn-ea"/>
            </a:endParaRPr>
          </a:p>
        </p:txBody>
      </p:sp>
      <p:pic>
        <p:nvPicPr>
          <p:cNvPr id="50" name="图片 49" descr="桥头服务区_00"/>
          <p:cNvPicPr>
            <a:picLocks noChangeAspect="1"/>
          </p:cNvPicPr>
          <p:nvPr/>
        </p:nvPicPr>
        <p:blipFill>
          <a:blip r:embed="rId5"/>
          <a:srcRect t="5011" b="79598"/>
          <a:stretch>
            <a:fillRect/>
          </a:stretch>
        </p:blipFill>
        <p:spPr>
          <a:xfrm>
            <a:off x="6732270" y="124460"/>
            <a:ext cx="2195195" cy="478155"/>
          </a:xfrm>
          <a:prstGeom prst="rect">
            <a:avLst/>
          </a:prstGeom>
        </p:spPr>
      </p:pic>
      <p:sp>
        <p:nvSpPr>
          <p:cNvPr id="163" name="矩形 162"/>
          <p:cNvSpPr/>
          <p:nvPr/>
        </p:nvSpPr>
        <p:spPr>
          <a:xfrm>
            <a:off x="6012180" y="4588510"/>
            <a:ext cx="3074035" cy="49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4" name="文本框 163"/>
          <p:cNvSpPr txBox="1"/>
          <p:nvPr/>
        </p:nvSpPr>
        <p:spPr>
          <a:xfrm>
            <a:off x="6588125" y="2324100"/>
            <a:ext cx="432435" cy="17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00"/>
              <a:t>卫生间</a:t>
            </a:r>
            <a:endParaRPr lang="zh-CN" altLang="en-US" sz="600"/>
          </a:p>
        </p:txBody>
      </p:sp>
      <p:grpSp>
        <p:nvGrpSpPr>
          <p:cNvPr id="165" name="组合 164"/>
          <p:cNvGrpSpPr/>
          <p:nvPr/>
        </p:nvGrpSpPr>
        <p:grpSpPr>
          <a:xfrm rot="0">
            <a:off x="6595745" y="1930400"/>
            <a:ext cx="382270" cy="382270"/>
            <a:chOff x="10118" y="13204"/>
            <a:chExt cx="580" cy="580"/>
          </a:xfrm>
        </p:grpSpPr>
        <p:sp>
          <p:nvSpPr>
            <p:cNvPr id="166" name="椭圆 165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7" name="图片 166" descr="卫生间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168" name="矩形 167"/>
          <p:cNvSpPr/>
          <p:nvPr/>
        </p:nvSpPr>
        <p:spPr>
          <a:xfrm>
            <a:off x="7020560" y="2461895"/>
            <a:ext cx="213995" cy="2165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9" name="组合 168"/>
          <p:cNvGrpSpPr/>
          <p:nvPr/>
        </p:nvGrpSpPr>
        <p:grpSpPr>
          <a:xfrm rot="0">
            <a:off x="7069455" y="2477770"/>
            <a:ext cx="104775" cy="104775"/>
            <a:chOff x="12989" y="13204"/>
            <a:chExt cx="580" cy="580"/>
          </a:xfrm>
        </p:grpSpPr>
        <p:sp>
          <p:nvSpPr>
            <p:cNvPr id="170" name="椭圆 169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1" name="图片 170" descr="母婴室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sp>
        <p:nvSpPr>
          <p:cNvPr id="172" name="文本框 171"/>
          <p:cNvSpPr txBox="1"/>
          <p:nvPr/>
        </p:nvSpPr>
        <p:spPr>
          <a:xfrm>
            <a:off x="6948805" y="2548890"/>
            <a:ext cx="364490" cy="140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400"/>
              <a:t>母婴室</a:t>
            </a:r>
            <a:endParaRPr lang="zh-CN" altLang="en-US" sz="400"/>
          </a:p>
        </p:txBody>
      </p:sp>
      <p:grpSp>
        <p:nvGrpSpPr>
          <p:cNvPr id="177" name="组合 176"/>
          <p:cNvGrpSpPr/>
          <p:nvPr/>
        </p:nvGrpSpPr>
        <p:grpSpPr>
          <a:xfrm rot="0">
            <a:off x="4241165" y="3119120"/>
            <a:ext cx="210820" cy="210820"/>
            <a:chOff x="1557" y="13204"/>
            <a:chExt cx="580" cy="580"/>
          </a:xfrm>
        </p:grpSpPr>
        <p:sp>
          <p:nvSpPr>
            <p:cNvPr id="178" name="椭圆 177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9" name="图片 178" descr="出入口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180" name="文本框 179"/>
          <p:cNvSpPr txBox="1"/>
          <p:nvPr/>
        </p:nvSpPr>
        <p:spPr>
          <a:xfrm>
            <a:off x="4139565" y="3291840"/>
            <a:ext cx="432435" cy="17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00"/>
              <a:t>主入口</a:t>
            </a:r>
            <a:endParaRPr lang="zh-CN" altLang="en-US" sz="600"/>
          </a:p>
        </p:txBody>
      </p:sp>
      <p:grpSp>
        <p:nvGrpSpPr>
          <p:cNvPr id="184" name="组合 183"/>
          <p:cNvGrpSpPr/>
          <p:nvPr/>
        </p:nvGrpSpPr>
        <p:grpSpPr>
          <a:xfrm rot="0">
            <a:off x="664210" y="2723515"/>
            <a:ext cx="266065" cy="266065"/>
            <a:chOff x="10118" y="13204"/>
            <a:chExt cx="580" cy="580"/>
          </a:xfrm>
        </p:grpSpPr>
        <p:sp>
          <p:nvSpPr>
            <p:cNvPr id="185" name="椭圆 184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6" name="图片 185" descr="卫生间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235" name="组合 234"/>
          <p:cNvGrpSpPr/>
          <p:nvPr/>
        </p:nvGrpSpPr>
        <p:grpSpPr>
          <a:xfrm rot="0">
            <a:off x="6094095" y="2740025"/>
            <a:ext cx="128270" cy="128270"/>
            <a:chOff x="14404" y="13204"/>
            <a:chExt cx="580" cy="580"/>
          </a:xfrm>
        </p:grpSpPr>
        <p:sp>
          <p:nvSpPr>
            <p:cNvPr id="236" name="椭圆 235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7" name="图片 236" descr="热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grpSp>
        <p:nvGrpSpPr>
          <p:cNvPr id="238" name="组合 237"/>
          <p:cNvGrpSpPr/>
          <p:nvPr/>
        </p:nvGrpSpPr>
        <p:grpSpPr>
          <a:xfrm rot="0">
            <a:off x="2317115" y="2205990"/>
            <a:ext cx="131445" cy="131445"/>
            <a:chOff x="17232" y="13204"/>
            <a:chExt cx="580" cy="580"/>
          </a:xfrm>
        </p:grpSpPr>
        <p:sp>
          <p:nvSpPr>
            <p:cNvPr id="239" name="椭圆 238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0" name="图片 239" descr="司乘休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sp>
        <p:nvSpPr>
          <p:cNvPr id="242" name="矩形 241"/>
          <p:cNvSpPr/>
          <p:nvPr/>
        </p:nvSpPr>
        <p:spPr>
          <a:xfrm>
            <a:off x="4868545" y="3004185"/>
            <a:ext cx="1186815" cy="294005"/>
          </a:xfrm>
          <a:prstGeom prst="rect">
            <a:avLst/>
          </a:prstGeom>
          <a:solidFill>
            <a:srgbClr val="F8EC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4" name="组合 173"/>
          <p:cNvGrpSpPr/>
          <p:nvPr/>
        </p:nvGrpSpPr>
        <p:grpSpPr>
          <a:xfrm rot="0">
            <a:off x="5368925" y="3080385"/>
            <a:ext cx="161290" cy="161290"/>
            <a:chOff x="8717" y="13204"/>
            <a:chExt cx="580" cy="580"/>
          </a:xfrm>
        </p:grpSpPr>
        <p:sp>
          <p:nvSpPr>
            <p:cNvPr id="175" name="椭圆 174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6" name="图片 175" descr="用餐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94" name="矩形 293"/>
          <p:cNvSpPr/>
          <p:nvPr/>
        </p:nvSpPr>
        <p:spPr>
          <a:xfrm>
            <a:off x="3907155" y="2559685"/>
            <a:ext cx="426720" cy="28638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3" name="组合 242"/>
          <p:cNvGrpSpPr/>
          <p:nvPr/>
        </p:nvGrpSpPr>
        <p:grpSpPr>
          <a:xfrm>
            <a:off x="765810" y="4210050"/>
            <a:ext cx="7535528" cy="768350"/>
            <a:chOff x="1280" y="7658"/>
            <a:chExt cx="13039" cy="1330"/>
          </a:xfrm>
        </p:grpSpPr>
        <p:sp>
          <p:nvSpPr>
            <p:cNvPr id="244" name="文本框 243"/>
            <p:cNvSpPr txBox="1"/>
            <p:nvPr/>
          </p:nvSpPr>
          <p:spPr>
            <a:xfrm>
              <a:off x="1280" y="7658"/>
              <a:ext cx="628" cy="133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 algn="ctr">
                <a:lnSpc>
                  <a:spcPct val="90000"/>
                </a:lnSpc>
              </a:pPr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</a:pP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例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8423" y="8527"/>
              <a:ext cx="1831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公共用餐区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" name="文本框 245"/>
            <p:cNvSpPr txBox="1"/>
            <p:nvPr/>
          </p:nvSpPr>
          <p:spPr>
            <a:xfrm>
              <a:off x="9612" y="8527"/>
              <a:ext cx="1603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卫生间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文本框 246"/>
            <p:cNvSpPr txBox="1"/>
            <p:nvPr/>
          </p:nvSpPr>
          <p:spPr>
            <a:xfrm>
              <a:off x="10843" y="8541"/>
              <a:ext cx="125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母婴室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8" name="文本框 247"/>
            <p:cNvSpPr txBox="1"/>
            <p:nvPr/>
          </p:nvSpPr>
          <p:spPr>
            <a:xfrm>
              <a:off x="11963" y="8541"/>
              <a:ext cx="125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开水间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文本框 248"/>
            <p:cNvSpPr txBox="1"/>
            <p:nvPr/>
          </p:nvSpPr>
          <p:spPr>
            <a:xfrm>
              <a:off x="13069" y="8527"/>
              <a:ext cx="125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淋浴间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文本框 249"/>
            <p:cNvSpPr txBox="1"/>
            <p:nvPr/>
          </p:nvSpPr>
          <p:spPr>
            <a:xfrm>
              <a:off x="6450" y="8553"/>
              <a:ext cx="1519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司乘休息室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1" name="文本框 250"/>
            <p:cNvSpPr txBox="1"/>
            <p:nvPr/>
          </p:nvSpPr>
          <p:spPr>
            <a:xfrm>
              <a:off x="1941" y="8527"/>
              <a:ext cx="1481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正餐饮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2" name="文本框 251"/>
            <p:cNvSpPr txBox="1"/>
            <p:nvPr/>
          </p:nvSpPr>
          <p:spPr>
            <a:xfrm>
              <a:off x="2830" y="8541"/>
              <a:ext cx="1836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休闲餐饮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3" name="文本框 252"/>
            <p:cNvSpPr txBox="1"/>
            <p:nvPr/>
          </p:nvSpPr>
          <p:spPr>
            <a:xfrm>
              <a:off x="4291" y="8527"/>
              <a:ext cx="1167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零售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4" name="文本框 253"/>
            <p:cNvSpPr txBox="1"/>
            <p:nvPr/>
          </p:nvSpPr>
          <p:spPr>
            <a:xfrm>
              <a:off x="5463" y="8541"/>
              <a:ext cx="102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出入口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5" name="文本框 254"/>
            <p:cNvSpPr txBox="1"/>
            <p:nvPr/>
          </p:nvSpPr>
          <p:spPr>
            <a:xfrm>
              <a:off x="7697" y="8541"/>
              <a:ext cx="1020" cy="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服务台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" name="椭圆 255"/>
            <p:cNvSpPr/>
            <p:nvPr/>
          </p:nvSpPr>
          <p:spPr>
            <a:xfrm>
              <a:off x="2413" y="7884"/>
              <a:ext cx="507" cy="507"/>
            </a:xfrm>
            <a:prstGeom prst="ellipse">
              <a:avLst/>
            </a:prstGeom>
            <a:solidFill>
              <a:srgbClr val="DF6B3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椭圆 256"/>
            <p:cNvSpPr/>
            <p:nvPr/>
          </p:nvSpPr>
          <p:spPr>
            <a:xfrm>
              <a:off x="3507" y="7884"/>
              <a:ext cx="507" cy="507"/>
            </a:xfrm>
            <a:prstGeom prst="ellipse">
              <a:avLst/>
            </a:prstGeom>
            <a:solidFill>
              <a:srgbClr val="E3AC8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椭圆 257"/>
            <p:cNvSpPr/>
            <p:nvPr/>
          </p:nvSpPr>
          <p:spPr>
            <a:xfrm>
              <a:off x="4625" y="7884"/>
              <a:ext cx="507" cy="507"/>
            </a:xfrm>
            <a:prstGeom prst="ellipse">
              <a:avLst/>
            </a:prstGeom>
            <a:solidFill>
              <a:srgbClr val="1EA3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9" name="组合 258"/>
            <p:cNvGrpSpPr/>
            <p:nvPr/>
          </p:nvGrpSpPr>
          <p:grpSpPr>
            <a:xfrm rot="0">
              <a:off x="5720" y="7884"/>
              <a:ext cx="506" cy="506"/>
              <a:chOff x="1557" y="13204"/>
              <a:chExt cx="580" cy="580"/>
            </a:xfrm>
          </p:grpSpPr>
          <p:sp>
            <p:nvSpPr>
              <p:cNvPr id="260" name="椭圆 259"/>
              <p:cNvSpPr/>
              <p:nvPr/>
            </p:nvSpPr>
            <p:spPr>
              <a:xfrm>
                <a:off x="1557" y="13204"/>
                <a:ext cx="581" cy="581"/>
              </a:xfrm>
              <a:prstGeom prst="ellipse">
                <a:avLst/>
              </a:prstGeom>
              <a:solidFill>
                <a:srgbClr val="02960C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1" name="图片 260" descr="出入口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2" y="13303"/>
                <a:ext cx="394" cy="394"/>
              </a:xfrm>
              <a:prstGeom prst="rect">
                <a:avLst/>
              </a:prstGeom>
            </p:spPr>
          </p:pic>
        </p:grpSp>
        <p:grpSp>
          <p:nvGrpSpPr>
            <p:cNvPr id="262" name="组合 261"/>
            <p:cNvGrpSpPr/>
            <p:nvPr/>
          </p:nvGrpSpPr>
          <p:grpSpPr>
            <a:xfrm rot="0">
              <a:off x="7967" y="7884"/>
              <a:ext cx="506" cy="506"/>
              <a:chOff x="2959" y="13204"/>
              <a:chExt cx="580" cy="580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2959" y="13204"/>
                <a:ext cx="581" cy="5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4" name="图片 263" descr="咨询台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4" y="13270"/>
                <a:ext cx="490" cy="490"/>
              </a:xfrm>
              <a:prstGeom prst="rect">
                <a:avLst/>
              </a:prstGeom>
            </p:spPr>
          </p:pic>
        </p:grpSp>
        <p:grpSp>
          <p:nvGrpSpPr>
            <p:cNvPr id="265" name="组合 264"/>
            <p:cNvGrpSpPr/>
            <p:nvPr/>
          </p:nvGrpSpPr>
          <p:grpSpPr>
            <a:xfrm rot="0">
              <a:off x="9053" y="7884"/>
              <a:ext cx="506" cy="506"/>
              <a:chOff x="8717" y="13204"/>
              <a:chExt cx="580" cy="580"/>
            </a:xfrm>
          </p:grpSpPr>
          <p:sp>
            <p:nvSpPr>
              <p:cNvPr id="266" name="椭圆 265"/>
              <p:cNvSpPr/>
              <p:nvPr/>
            </p:nvSpPr>
            <p:spPr>
              <a:xfrm>
                <a:off x="8717" y="13204"/>
                <a:ext cx="581" cy="58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7" name="图片 266" descr="用餐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09" y="13299"/>
                <a:ext cx="398" cy="398"/>
              </a:xfrm>
              <a:prstGeom prst="rect">
                <a:avLst/>
              </a:prstGeom>
            </p:spPr>
          </p:pic>
        </p:grpSp>
        <p:grpSp>
          <p:nvGrpSpPr>
            <p:cNvPr id="268" name="组合 267"/>
            <p:cNvGrpSpPr/>
            <p:nvPr/>
          </p:nvGrpSpPr>
          <p:grpSpPr>
            <a:xfrm rot="0">
              <a:off x="10165" y="7884"/>
              <a:ext cx="506" cy="506"/>
              <a:chOff x="10118" y="13204"/>
              <a:chExt cx="580" cy="580"/>
            </a:xfrm>
          </p:grpSpPr>
          <p:sp>
            <p:nvSpPr>
              <p:cNvPr id="269" name="椭圆 268"/>
              <p:cNvSpPr/>
              <p:nvPr/>
            </p:nvSpPr>
            <p:spPr>
              <a:xfrm>
                <a:off x="10118" y="13204"/>
                <a:ext cx="581" cy="581"/>
              </a:xfrm>
              <a:prstGeom prst="ellipse">
                <a:avLst/>
              </a:prstGeom>
              <a:solidFill>
                <a:srgbClr val="85D1DF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70" name="图片 269" descr="卫生间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6" y="13304"/>
                <a:ext cx="393" cy="393"/>
              </a:xfrm>
              <a:prstGeom prst="rect">
                <a:avLst/>
              </a:prstGeom>
            </p:spPr>
          </p:pic>
        </p:grpSp>
        <p:grpSp>
          <p:nvGrpSpPr>
            <p:cNvPr id="271" name="组合 270"/>
            <p:cNvGrpSpPr/>
            <p:nvPr/>
          </p:nvGrpSpPr>
          <p:grpSpPr>
            <a:xfrm rot="0">
              <a:off x="11215" y="7884"/>
              <a:ext cx="506" cy="506"/>
              <a:chOff x="12989" y="13204"/>
              <a:chExt cx="580" cy="580"/>
            </a:xfrm>
          </p:grpSpPr>
          <p:sp>
            <p:nvSpPr>
              <p:cNvPr id="272" name="椭圆 271"/>
              <p:cNvSpPr/>
              <p:nvPr/>
            </p:nvSpPr>
            <p:spPr>
              <a:xfrm>
                <a:off x="12989" y="13204"/>
                <a:ext cx="581" cy="5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73" name="图片 272" descr="母婴室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54" y="13268"/>
                <a:ext cx="447" cy="447"/>
              </a:xfrm>
              <a:prstGeom prst="rect">
                <a:avLst/>
              </a:prstGeom>
            </p:spPr>
          </p:pic>
        </p:grpSp>
        <p:grpSp>
          <p:nvGrpSpPr>
            <p:cNvPr id="274" name="组合 273"/>
            <p:cNvGrpSpPr/>
            <p:nvPr/>
          </p:nvGrpSpPr>
          <p:grpSpPr>
            <a:xfrm rot="0">
              <a:off x="12310" y="7884"/>
              <a:ext cx="506" cy="506"/>
              <a:chOff x="14404" y="13204"/>
              <a:chExt cx="580" cy="580"/>
            </a:xfrm>
          </p:grpSpPr>
          <p:sp>
            <p:nvSpPr>
              <p:cNvPr id="275" name="椭圆 274"/>
              <p:cNvSpPr/>
              <p:nvPr/>
            </p:nvSpPr>
            <p:spPr>
              <a:xfrm>
                <a:off x="14404" y="13204"/>
                <a:ext cx="581" cy="581"/>
              </a:xfrm>
              <a:prstGeom prst="ellipse">
                <a:avLst/>
              </a:prstGeom>
              <a:solidFill>
                <a:srgbClr val="85D1DF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76" name="图片 275" descr="热水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17" y="13290"/>
                <a:ext cx="393" cy="393"/>
              </a:xfrm>
              <a:prstGeom prst="rect">
                <a:avLst/>
              </a:prstGeom>
            </p:spPr>
          </p:pic>
        </p:grpSp>
        <p:grpSp>
          <p:nvGrpSpPr>
            <p:cNvPr id="277" name="组合 276"/>
            <p:cNvGrpSpPr/>
            <p:nvPr/>
          </p:nvGrpSpPr>
          <p:grpSpPr>
            <a:xfrm rot="0">
              <a:off x="13413" y="7884"/>
              <a:ext cx="506" cy="506"/>
              <a:chOff x="15760" y="13204"/>
              <a:chExt cx="580" cy="580"/>
            </a:xfrm>
          </p:grpSpPr>
          <p:sp>
            <p:nvSpPr>
              <p:cNvPr id="278" name="椭圆 277"/>
              <p:cNvSpPr/>
              <p:nvPr/>
            </p:nvSpPr>
            <p:spPr>
              <a:xfrm>
                <a:off x="15760" y="13204"/>
                <a:ext cx="581" cy="581"/>
              </a:xfrm>
              <a:prstGeom prst="ellipse">
                <a:avLst/>
              </a:prstGeom>
              <a:solidFill>
                <a:srgbClr val="85D1DF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79" name="图片 278" descr="淋浴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90" y="13255"/>
                <a:ext cx="484" cy="484"/>
              </a:xfrm>
              <a:prstGeom prst="rect">
                <a:avLst/>
              </a:prstGeom>
            </p:spPr>
          </p:pic>
        </p:grpSp>
        <p:grpSp>
          <p:nvGrpSpPr>
            <p:cNvPr id="280" name="组合 279"/>
            <p:cNvGrpSpPr/>
            <p:nvPr/>
          </p:nvGrpSpPr>
          <p:grpSpPr>
            <a:xfrm rot="0">
              <a:off x="6949" y="7910"/>
              <a:ext cx="507" cy="507"/>
              <a:chOff x="8530" y="13234"/>
              <a:chExt cx="581" cy="581"/>
            </a:xfrm>
          </p:grpSpPr>
          <p:sp>
            <p:nvSpPr>
              <p:cNvPr id="281" name="椭圆 280"/>
              <p:cNvSpPr/>
              <p:nvPr/>
            </p:nvSpPr>
            <p:spPr>
              <a:xfrm>
                <a:off x="8530" y="13234"/>
                <a:ext cx="581" cy="5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82" name="图片 281" descr="司乘休息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0" y="13334"/>
                <a:ext cx="380" cy="380"/>
              </a:xfrm>
              <a:prstGeom prst="rect">
                <a:avLst/>
              </a:prstGeom>
            </p:spPr>
          </p:pic>
        </p:grpSp>
      </p:grpSp>
      <p:grpSp>
        <p:nvGrpSpPr>
          <p:cNvPr id="283" name="组合 282"/>
          <p:cNvGrpSpPr/>
          <p:nvPr/>
        </p:nvGrpSpPr>
        <p:grpSpPr>
          <a:xfrm rot="0">
            <a:off x="4017010" y="2615565"/>
            <a:ext cx="212725" cy="212725"/>
            <a:chOff x="2959" y="13204"/>
            <a:chExt cx="580" cy="580"/>
          </a:xfrm>
        </p:grpSpPr>
        <p:sp>
          <p:nvSpPr>
            <p:cNvPr id="284" name="椭圆 283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85" name="图片 284" descr="咨询台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286" name="文本框 285"/>
          <p:cNvSpPr txBox="1"/>
          <p:nvPr/>
        </p:nvSpPr>
        <p:spPr>
          <a:xfrm>
            <a:off x="5003800" y="3462655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30m²</a:t>
            </a:r>
            <a:endParaRPr lang="en-US" altLang="zh-CN" sz="400"/>
          </a:p>
        </p:txBody>
      </p:sp>
      <p:sp>
        <p:nvSpPr>
          <p:cNvPr id="287" name="文本框 286"/>
          <p:cNvSpPr txBox="1"/>
          <p:nvPr/>
        </p:nvSpPr>
        <p:spPr>
          <a:xfrm>
            <a:off x="5398135" y="3462655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31m²</a:t>
            </a:r>
            <a:endParaRPr lang="en-US" altLang="zh-CN" sz="400"/>
          </a:p>
        </p:txBody>
      </p:sp>
      <p:sp>
        <p:nvSpPr>
          <p:cNvPr id="288" name="文本框 287"/>
          <p:cNvSpPr txBox="1"/>
          <p:nvPr/>
        </p:nvSpPr>
        <p:spPr>
          <a:xfrm>
            <a:off x="5796280" y="3449955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31m²</a:t>
            </a:r>
            <a:endParaRPr lang="en-US" altLang="zh-CN" sz="400"/>
          </a:p>
        </p:txBody>
      </p:sp>
      <p:sp>
        <p:nvSpPr>
          <p:cNvPr id="289" name="文本框 288"/>
          <p:cNvSpPr txBox="1"/>
          <p:nvPr/>
        </p:nvSpPr>
        <p:spPr>
          <a:xfrm>
            <a:off x="6230620" y="3449955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32m²</a:t>
            </a:r>
            <a:endParaRPr lang="en-US" altLang="zh-CN" sz="400"/>
          </a:p>
        </p:txBody>
      </p:sp>
      <p:sp>
        <p:nvSpPr>
          <p:cNvPr id="290" name="文本框 289"/>
          <p:cNvSpPr txBox="1"/>
          <p:nvPr/>
        </p:nvSpPr>
        <p:spPr>
          <a:xfrm>
            <a:off x="6661785" y="3449955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31m²</a:t>
            </a:r>
            <a:endParaRPr lang="en-US" altLang="zh-CN" sz="400"/>
          </a:p>
        </p:txBody>
      </p:sp>
      <p:sp>
        <p:nvSpPr>
          <p:cNvPr id="295" name="文本框 294"/>
          <p:cNvSpPr txBox="1"/>
          <p:nvPr/>
        </p:nvSpPr>
        <p:spPr>
          <a:xfrm>
            <a:off x="3470910" y="3660140"/>
            <a:ext cx="385445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420m²</a:t>
            </a:r>
            <a:endParaRPr lang="zh-CN" altLang="en-US" sz="600"/>
          </a:p>
        </p:txBody>
      </p:sp>
      <p:sp>
        <p:nvSpPr>
          <p:cNvPr id="296" name="文本框 295"/>
          <p:cNvSpPr txBox="1"/>
          <p:nvPr/>
        </p:nvSpPr>
        <p:spPr>
          <a:xfrm>
            <a:off x="4462780" y="2494915"/>
            <a:ext cx="34671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77m²</a:t>
            </a:r>
            <a:endParaRPr lang="zh-CN" altLang="en-US" sz="600"/>
          </a:p>
        </p:txBody>
      </p:sp>
      <p:sp>
        <p:nvSpPr>
          <p:cNvPr id="297" name="文本框 296"/>
          <p:cNvSpPr txBox="1"/>
          <p:nvPr/>
        </p:nvSpPr>
        <p:spPr>
          <a:xfrm>
            <a:off x="4893945" y="2748915"/>
            <a:ext cx="385445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146m²</a:t>
            </a:r>
            <a:endParaRPr lang="zh-CN" altLang="en-US" sz="600"/>
          </a:p>
        </p:txBody>
      </p:sp>
      <p:sp>
        <p:nvSpPr>
          <p:cNvPr id="298" name="文本框 297"/>
          <p:cNvSpPr txBox="1"/>
          <p:nvPr/>
        </p:nvSpPr>
        <p:spPr>
          <a:xfrm>
            <a:off x="5148580" y="2734945"/>
            <a:ext cx="34671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35m²</a:t>
            </a:r>
            <a:endParaRPr lang="zh-CN" altLang="en-US" sz="600"/>
          </a:p>
        </p:txBody>
      </p:sp>
      <p:sp>
        <p:nvSpPr>
          <p:cNvPr id="299" name="文本框 298"/>
          <p:cNvSpPr txBox="1"/>
          <p:nvPr/>
        </p:nvSpPr>
        <p:spPr>
          <a:xfrm>
            <a:off x="5691505" y="2741295"/>
            <a:ext cx="34671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93m²</a:t>
            </a:r>
            <a:endParaRPr lang="zh-CN" altLang="en-US" sz="600"/>
          </a:p>
        </p:txBody>
      </p:sp>
      <p:sp>
        <p:nvSpPr>
          <p:cNvPr id="303" name="文本框 302"/>
          <p:cNvSpPr txBox="1"/>
          <p:nvPr/>
        </p:nvSpPr>
        <p:spPr>
          <a:xfrm>
            <a:off x="7164705" y="1717040"/>
            <a:ext cx="35306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"/>
              <a:t>265m²</a:t>
            </a:r>
            <a:endParaRPr lang="en-US" altLang="zh-CN" sz="400"/>
          </a:p>
        </p:txBody>
      </p:sp>
      <p:sp>
        <p:nvSpPr>
          <p:cNvPr id="305" name="文本框 304"/>
          <p:cNvSpPr txBox="1"/>
          <p:nvPr/>
        </p:nvSpPr>
        <p:spPr>
          <a:xfrm>
            <a:off x="251460" y="3411855"/>
            <a:ext cx="385445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00">
                <a:sym typeface="+mn-ea"/>
              </a:rPr>
              <a:t>155m²</a:t>
            </a:r>
            <a:endParaRPr lang="zh-CN" altLang="en-US" sz="600"/>
          </a:p>
        </p:txBody>
      </p:sp>
      <p:sp>
        <p:nvSpPr>
          <p:cNvPr id="306" name="矩形 305"/>
          <p:cNvSpPr/>
          <p:nvPr/>
        </p:nvSpPr>
        <p:spPr>
          <a:xfrm>
            <a:off x="6055360" y="2472690"/>
            <a:ext cx="213995" cy="2165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7" name="矩形 306"/>
          <p:cNvSpPr/>
          <p:nvPr/>
        </p:nvSpPr>
        <p:spPr>
          <a:xfrm>
            <a:off x="7236460" y="2461895"/>
            <a:ext cx="213995" cy="216535"/>
          </a:xfrm>
          <a:prstGeom prst="rect">
            <a:avLst/>
          </a:prstGeom>
          <a:solidFill>
            <a:srgbClr val="E9E2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8" name="组合 307"/>
          <p:cNvGrpSpPr/>
          <p:nvPr/>
        </p:nvGrpSpPr>
        <p:grpSpPr>
          <a:xfrm rot="0">
            <a:off x="6086475" y="2509520"/>
            <a:ext cx="146050" cy="146050"/>
            <a:chOff x="15760" y="13204"/>
            <a:chExt cx="580" cy="580"/>
          </a:xfrm>
        </p:grpSpPr>
        <p:sp>
          <p:nvSpPr>
            <p:cNvPr id="309" name="椭圆 308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0" name="图片 309" descr="淋浴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grpSp>
        <p:nvGrpSpPr>
          <p:cNvPr id="311" name="组合 310"/>
          <p:cNvGrpSpPr/>
          <p:nvPr/>
        </p:nvGrpSpPr>
        <p:grpSpPr>
          <a:xfrm rot="0">
            <a:off x="7276465" y="2496820"/>
            <a:ext cx="146050" cy="146050"/>
            <a:chOff x="15760" y="13204"/>
            <a:chExt cx="580" cy="580"/>
          </a:xfrm>
        </p:grpSpPr>
        <p:sp>
          <p:nvSpPr>
            <p:cNvPr id="312" name="椭圆 311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3" name="图片 312" descr="淋浴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6919595" y="3241040"/>
            <a:ext cx="432435" cy="170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00"/>
              <a:t>次入口</a:t>
            </a:r>
            <a:endParaRPr lang="zh-CN" altLang="en-US" sz="600"/>
          </a:p>
        </p:txBody>
      </p:sp>
      <p:grpSp>
        <p:nvGrpSpPr>
          <p:cNvPr id="28" name="组合 27"/>
          <p:cNvGrpSpPr/>
          <p:nvPr/>
        </p:nvGrpSpPr>
        <p:grpSpPr>
          <a:xfrm rot="0">
            <a:off x="7011670" y="3040380"/>
            <a:ext cx="210820" cy="210820"/>
            <a:chOff x="1557" y="13204"/>
            <a:chExt cx="580" cy="580"/>
          </a:xfrm>
        </p:grpSpPr>
        <p:sp>
          <p:nvSpPr>
            <p:cNvPr id="41" name="椭圆 40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4" name="图片 43" descr="出入口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cxnSp>
        <p:nvCxnSpPr>
          <p:cNvPr id="11" name="直接箭头连接符 10"/>
          <p:cNvCxnSpPr/>
          <p:nvPr/>
        </p:nvCxnSpPr>
        <p:spPr>
          <a:xfrm>
            <a:off x="5139690" y="3493770"/>
            <a:ext cx="440690" cy="302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MH" val="20160830104923"/>
  <p:tag name="MH_LIBRARY" val="CONTENTS"/>
  <p:tag name="MH_TYPE" val="OTHERS"/>
  <p:tag name="ID" val="626777"/>
</p:tagLst>
</file>

<file path=ppt/tags/tag10.xml><?xml version="1.0" encoding="utf-8"?>
<p:tagLst xmlns:p="http://schemas.openxmlformats.org/presentationml/2006/main">
  <p:tag name="COMMONDATA" val="eyJoZGlkIjoiNzEwNGE4MWRkNDZkMDY3MWNhOTI0NzZhNWVmMTMzYmYifQ=="/>
  <p:tag name="KSO_WPP_MARK_KEY" val="438008fc-3e09-455c-a464-79892f0a4442"/>
  <p:tag name="resource_record_key" val="{&quot;13&quot;:[4364884]}"/>
</p:tagLst>
</file>

<file path=ppt/tags/tag2.xml><?xml version="1.0" encoding="utf-8"?>
<p:tagLst xmlns:p="http://schemas.openxmlformats.org/presentationml/2006/main">
  <p:tag name="MH" val="20160830104923"/>
  <p:tag name="MH_LIBRARY" val="CONTENTS"/>
  <p:tag name="MH_TYPE" val="OTHERS"/>
  <p:tag name="ID" val="626777"/>
</p:tagLst>
</file>

<file path=ppt/tags/tag3.xml><?xml version="1.0" encoding="utf-8"?>
<p:tagLst xmlns:p="http://schemas.openxmlformats.org/presentationml/2006/main">
  <p:tag name="MH" val="20160830104923"/>
  <p:tag name="MH_LIBRARY" val="CONTENTS"/>
  <p:tag name="MH_TYPE" val="OTHERS"/>
  <p:tag name="ID" val="626777"/>
</p:tagLst>
</file>

<file path=ppt/tags/tag4.xml><?xml version="1.0" encoding="utf-8"?>
<p:tagLst xmlns:p="http://schemas.openxmlformats.org/presentationml/2006/main">
  <p:tag name="KSO_WM_UNIT_PLACING_PICTURE_USER_VIEWPORT" val="{&quot;height&quot;:4827,&quot;width&quot;:11786}"/>
</p:tagLst>
</file>

<file path=ppt/tags/tag5.xml><?xml version="1.0" encoding="utf-8"?>
<p:tagLst xmlns:p="http://schemas.openxmlformats.org/presentationml/2006/main">
  <p:tag name="KSO_WM_UNIT_PLACING_PICTURE_USER_VIEWPORT" val="{&quot;height&quot;:580,&quot;width&quot;:768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4827,&quot;width&quot;:11786}"/>
</p:tagLst>
</file>

<file path=ppt/tags/tag8.xml><?xml version="1.0" encoding="utf-8"?>
<p:tagLst xmlns:p="http://schemas.openxmlformats.org/presentationml/2006/main">
  <p:tag name="KSO_WM_UNIT_PLACING_PICTURE_USER_VIEWPORT" val="{&quot;height&quot;:580,&quot;width&quot;:768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http://hi.ooopic.com/QQA1C938A5/">
  <a:themeElements>
    <a:clrScheme name="自定义 10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BB4D3"/>
      </a:accent2>
      <a:accent3>
        <a:srgbClr val="00B0F0"/>
      </a:accent3>
      <a:accent4>
        <a:srgbClr val="9BB4D3"/>
      </a:accent4>
      <a:accent5>
        <a:srgbClr val="00B0F0"/>
      </a:accent5>
      <a:accent6>
        <a:srgbClr val="9BB4D3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WPS 演示</Application>
  <PresentationFormat>自定义</PresentationFormat>
  <Paragraphs>266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1" baseType="lpstr">
      <vt:lpstr>Arial</vt:lpstr>
      <vt:lpstr>宋体</vt:lpstr>
      <vt:lpstr>Wingdings</vt:lpstr>
      <vt:lpstr>Lato Regular</vt:lpstr>
      <vt:lpstr>Segoe Print</vt:lpstr>
      <vt:lpstr>Lato Hairline</vt:lpstr>
      <vt:lpstr>Lato Light</vt:lpstr>
      <vt:lpstr>微软雅黑</vt:lpstr>
      <vt:lpstr>Open Sans</vt:lpstr>
      <vt:lpstr>Roboto Condensed</vt:lpstr>
      <vt:lpstr>Vrinda</vt:lpstr>
      <vt:lpstr>华文楷体</vt:lpstr>
      <vt:lpstr>Arial Unicode MS</vt:lpstr>
      <vt:lpstr>等线 Light</vt:lpstr>
      <vt:lpstr>Calibri Light</vt:lpstr>
      <vt:lpstr>等线</vt:lpstr>
      <vt:lpstr>Calibri</vt:lpstr>
      <vt:lpstr>http://hi.ooopic.com/QQA1C938A5/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俊</dc:creator>
  <cp:lastModifiedBy>我心飞翔</cp:lastModifiedBy>
  <cp:revision>391</cp:revision>
  <cp:lastPrinted>2020-06-10T07:19:00Z</cp:lastPrinted>
  <dcterms:created xsi:type="dcterms:W3CDTF">2020-04-16T03:52:00Z</dcterms:created>
  <dcterms:modified xsi:type="dcterms:W3CDTF">2025-08-28T02:33:47Z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B4E78623BDE34B4C83426A1A14283CBA_12</vt:lpwstr>
  </property>
  <property fmtid="{D5CDD505-2E9C-101B-9397-08002B2CF9AE}" pid="3" name="KSOProductBuildVer">
    <vt:lpwstr>2052-12.1.0.21915</vt:lpwstr>
  </property>
</Properties>
</file>