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73" r:id="rId3"/>
    <p:sldId id="274" r:id="rId5"/>
  </p:sldIdLst>
  <p:sldSz cx="9144000" cy="5149850"/>
  <p:notesSz cx="9144000" cy="5149850"/>
  <p:custDataLst>
    <p:tags r:id="rId10"/>
  </p:custDataLst>
  <p:defaultTextStyle>
    <a:lvl1pPr marL="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37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09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1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365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193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13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330" algn="l" defTabSz="913765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68" userDrawn="1">
          <p15:clr>
            <a:srgbClr val="A4A3A4"/>
          </p15:clr>
        </p15:guide>
        <p15:guide id="2" pos="219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ministrator" initials="A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EA3AC"/>
    <a:srgbClr val="D3D3D3"/>
    <a:srgbClr val="FFFFFF"/>
    <a:srgbClr val="DCE1F0"/>
    <a:srgbClr val="FFF0C8"/>
    <a:srgbClr val="DF6B3C"/>
    <a:srgbClr val="E3AC8D"/>
    <a:srgbClr val="D8DB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112" d="100"/>
          <a:sy n="112" d="100"/>
        </p:scale>
        <p:origin x="-126" y="-78"/>
      </p:cViewPr>
      <p:guideLst>
        <p:guide orient="horz" pos="2868"/>
        <p:guide pos="219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commentAuthors" Target="commentAuthors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gs" Target="tags/tag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2583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25838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027045" y="643731"/>
            <a:ext cx="3089910" cy="1738074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914400" y="2478365"/>
            <a:ext cx="7315200" cy="202775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4891464"/>
            <a:ext cx="3962400" cy="2583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5179484" y="4891464"/>
            <a:ext cx="3962400" cy="25838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>
            <a:spLocks noGrp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1599792"/>
            <a:ext cx="7772400" cy="1103880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2918249"/>
            <a:ext cx="6400800" cy="131607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2862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8578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2865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7157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144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5736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0022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4309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6234"/>
            <a:ext cx="2057400" cy="4394062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6234"/>
            <a:ext cx="6019800" cy="4394062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9256"/>
            <a:ext cx="7772400" cy="1022817"/>
          </a:xfrm>
        </p:spPr>
        <p:txBody>
          <a:bodyPr anchor="t"/>
          <a:lstStyle>
            <a:lvl1pPr algn="l">
              <a:defRPr sz="38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2726"/>
            <a:ext cx="7772400" cy="1126530"/>
          </a:xfrm>
        </p:spPr>
        <p:txBody>
          <a:bodyPr anchor="b"/>
          <a:lstStyle>
            <a:lvl1pPr marL="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1pPr>
            <a:lvl2pPr marL="42862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85788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 marL="128651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71577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214439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57365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300228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3430905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1632"/>
            <a:ext cx="4038600" cy="3398663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1632"/>
            <a:ext cx="4038600" cy="3398663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2757"/>
            <a:ext cx="4040188" cy="480414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28625" indent="0">
              <a:buNone/>
              <a:defRPr sz="1900" b="1"/>
            </a:lvl2pPr>
            <a:lvl3pPr marL="857885" indent="0">
              <a:buNone/>
              <a:defRPr sz="1700" b="1"/>
            </a:lvl3pPr>
            <a:lvl4pPr marL="1286510" indent="0">
              <a:buNone/>
              <a:defRPr sz="1500" b="1"/>
            </a:lvl4pPr>
            <a:lvl5pPr marL="1715770" indent="0">
              <a:buNone/>
              <a:defRPr sz="1500" b="1"/>
            </a:lvl5pPr>
            <a:lvl6pPr marL="2144395" indent="0">
              <a:buNone/>
              <a:defRPr sz="1500" b="1"/>
            </a:lvl6pPr>
            <a:lvl7pPr marL="2573655" indent="0">
              <a:buNone/>
              <a:defRPr sz="1500" b="1"/>
            </a:lvl7pPr>
            <a:lvl8pPr marL="3002280" indent="0">
              <a:buNone/>
              <a:defRPr sz="1500" b="1"/>
            </a:lvl8pPr>
            <a:lvl9pPr marL="3430905" indent="0">
              <a:buNone/>
              <a:defRPr sz="15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3169"/>
            <a:ext cx="4040188" cy="2967125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2757"/>
            <a:ext cx="4041775" cy="480414"/>
          </a:xfrm>
        </p:spPr>
        <p:txBody>
          <a:bodyPr anchor="b"/>
          <a:lstStyle>
            <a:lvl1pPr marL="0" indent="0">
              <a:buNone/>
              <a:defRPr sz="2300" b="1"/>
            </a:lvl1pPr>
            <a:lvl2pPr marL="428625" indent="0">
              <a:buNone/>
              <a:defRPr sz="1900" b="1"/>
            </a:lvl2pPr>
            <a:lvl3pPr marL="857885" indent="0">
              <a:buNone/>
              <a:defRPr sz="1700" b="1"/>
            </a:lvl3pPr>
            <a:lvl4pPr marL="1286510" indent="0">
              <a:buNone/>
              <a:defRPr sz="1500" b="1"/>
            </a:lvl4pPr>
            <a:lvl5pPr marL="1715770" indent="0">
              <a:buNone/>
              <a:defRPr sz="1500" b="1"/>
            </a:lvl5pPr>
            <a:lvl6pPr marL="2144395" indent="0">
              <a:buNone/>
              <a:defRPr sz="1500" b="1"/>
            </a:lvl6pPr>
            <a:lvl7pPr marL="2573655" indent="0">
              <a:buNone/>
              <a:defRPr sz="1500" b="1"/>
            </a:lvl7pPr>
            <a:lvl8pPr marL="3002280" indent="0">
              <a:buNone/>
              <a:defRPr sz="1500" b="1"/>
            </a:lvl8pPr>
            <a:lvl9pPr marL="3430905" indent="0">
              <a:buNone/>
              <a:defRPr sz="15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3169"/>
            <a:ext cx="4041775" cy="2967125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7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5041"/>
            <a:ext cx="3008313" cy="872613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5041"/>
            <a:ext cx="5111750" cy="4395255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3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7654"/>
            <a:ext cx="3008313" cy="3522641"/>
          </a:xfrm>
        </p:spPr>
        <p:txBody>
          <a:bodyPr/>
          <a:lstStyle>
            <a:lvl1pPr marL="0" indent="0">
              <a:buNone/>
              <a:defRPr sz="1300"/>
            </a:lvl1pPr>
            <a:lvl2pPr marL="428625" indent="0">
              <a:buNone/>
              <a:defRPr sz="1100"/>
            </a:lvl2pPr>
            <a:lvl3pPr marL="857885" indent="0">
              <a:buNone/>
              <a:defRPr sz="900"/>
            </a:lvl3pPr>
            <a:lvl4pPr marL="1286510" indent="0">
              <a:buNone/>
              <a:defRPr sz="800"/>
            </a:lvl4pPr>
            <a:lvl5pPr marL="1715770" indent="0">
              <a:buNone/>
              <a:defRPr sz="800"/>
            </a:lvl5pPr>
            <a:lvl6pPr marL="2144395" indent="0">
              <a:buNone/>
              <a:defRPr sz="800"/>
            </a:lvl6pPr>
            <a:lvl7pPr marL="2573655" indent="0">
              <a:buNone/>
              <a:defRPr sz="800"/>
            </a:lvl7pPr>
            <a:lvl8pPr marL="3002280" indent="0">
              <a:buNone/>
              <a:defRPr sz="800"/>
            </a:lvl8pPr>
            <a:lvl9pPr marL="3430905" indent="0">
              <a:buNone/>
              <a:defRPr sz="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4895"/>
            <a:ext cx="5486400" cy="425579"/>
          </a:xfrm>
        </p:spPr>
        <p:txBody>
          <a:bodyPr anchor="b"/>
          <a:lstStyle>
            <a:lvl1pPr algn="l">
              <a:defRPr sz="19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60149"/>
            <a:ext cx="5486400" cy="3089910"/>
          </a:xfrm>
        </p:spPr>
        <p:txBody>
          <a:bodyPr/>
          <a:lstStyle>
            <a:lvl1pPr marL="0" indent="0">
              <a:buNone/>
              <a:defRPr sz="3000"/>
            </a:lvl1pPr>
            <a:lvl2pPr marL="428625" indent="0">
              <a:buNone/>
              <a:defRPr sz="2600"/>
            </a:lvl2pPr>
            <a:lvl3pPr marL="857885" indent="0">
              <a:buNone/>
              <a:defRPr sz="2300"/>
            </a:lvl3pPr>
            <a:lvl4pPr marL="1286510" indent="0">
              <a:buNone/>
              <a:defRPr sz="1900"/>
            </a:lvl4pPr>
            <a:lvl5pPr marL="1715770" indent="0">
              <a:buNone/>
              <a:defRPr sz="1900"/>
            </a:lvl5pPr>
            <a:lvl6pPr marL="2144395" indent="0">
              <a:buNone/>
              <a:defRPr sz="1900"/>
            </a:lvl6pPr>
            <a:lvl7pPr marL="2573655" indent="0">
              <a:buNone/>
              <a:defRPr sz="1900"/>
            </a:lvl7pPr>
            <a:lvl8pPr marL="3002280" indent="0">
              <a:buNone/>
              <a:defRPr sz="1900"/>
            </a:lvl8pPr>
            <a:lvl9pPr marL="3430905" indent="0">
              <a:buNone/>
              <a:defRPr sz="19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30473"/>
            <a:ext cx="5486400" cy="604392"/>
          </a:xfrm>
        </p:spPr>
        <p:txBody>
          <a:bodyPr/>
          <a:lstStyle>
            <a:lvl1pPr marL="0" indent="0">
              <a:buNone/>
              <a:defRPr sz="1300"/>
            </a:lvl1pPr>
            <a:lvl2pPr marL="428625" indent="0">
              <a:buNone/>
              <a:defRPr sz="1100"/>
            </a:lvl2pPr>
            <a:lvl3pPr marL="857885" indent="0">
              <a:buNone/>
              <a:defRPr sz="900"/>
            </a:lvl3pPr>
            <a:lvl4pPr marL="1286510" indent="0">
              <a:buNone/>
              <a:defRPr sz="800"/>
            </a:lvl4pPr>
            <a:lvl5pPr marL="1715770" indent="0">
              <a:buNone/>
              <a:defRPr sz="800"/>
            </a:lvl5pPr>
            <a:lvl6pPr marL="2144395" indent="0">
              <a:buNone/>
              <a:defRPr sz="800"/>
            </a:lvl6pPr>
            <a:lvl7pPr marL="2573655" indent="0">
              <a:buNone/>
              <a:defRPr sz="800"/>
            </a:lvl7pPr>
            <a:lvl8pPr marL="3002280" indent="0">
              <a:buNone/>
              <a:defRPr sz="800"/>
            </a:lvl8pPr>
            <a:lvl9pPr marL="3430905" indent="0">
              <a:buNone/>
              <a:defRPr sz="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6232"/>
            <a:ext cx="8229600" cy="858309"/>
          </a:xfrm>
          <a:prstGeom prst="rect">
            <a:avLst/>
          </a:prstGeom>
        </p:spPr>
        <p:txBody>
          <a:bodyPr vert="horz" lIns="85780" tIns="42890" rIns="85780" bIns="4289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1632"/>
            <a:ext cx="8229600" cy="3398663"/>
          </a:xfrm>
          <a:prstGeom prst="rect">
            <a:avLst/>
          </a:prstGeom>
        </p:spPr>
        <p:txBody>
          <a:bodyPr vert="horz" lIns="85780" tIns="42890" rIns="85780" bIns="4289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73148"/>
            <a:ext cx="2133600" cy="274182"/>
          </a:xfrm>
          <a:prstGeom prst="rect">
            <a:avLst/>
          </a:prstGeom>
        </p:spPr>
        <p:txBody>
          <a:bodyPr vert="horz" lIns="85780" tIns="42890" rIns="85780" bIns="4289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57885"/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73148"/>
            <a:ext cx="2895600" cy="274182"/>
          </a:xfrm>
          <a:prstGeom prst="rect">
            <a:avLst/>
          </a:prstGeom>
        </p:spPr>
        <p:txBody>
          <a:bodyPr vert="horz" lIns="85780" tIns="42890" rIns="85780" bIns="4289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57885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73148"/>
            <a:ext cx="2133600" cy="274182"/>
          </a:xfrm>
          <a:prstGeom prst="rect">
            <a:avLst/>
          </a:prstGeom>
        </p:spPr>
        <p:txBody>
          <a:bodyPr vert="horz" lIns="85780" tIns="42890" rIns="85780" bIns="4289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857885"/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857885" rtl="0" eaLnBrk="1" latinLnBrk="0" hangingPunct="1">
        <a:spcBef>
          <a:spcPct val="0"/>
        </a:spcBef>
        <a:buNone/>
        <a:defRPr sz="4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1945" indent="-321945" algn="l" defTabSz="857885" rtl="0" eaLnBrk="1" latinLnBrk="0" hangingPunct="1">
        <a:spcBef>
          <a:spcPct val="2000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97230" indent="-267970" algn="l" defTabSz="857885" rtl="0" eaLnBrk="1" latinLnBrk="0" hangingPunct="1">
        <a:spcBef>
          <a:spcPct val="20000"/>
        </a:spcBef>
        <a:buFont typeface="Arial" panose="020B0604020202020204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72515" indent="-214630" algn="l" defTabSz="857885" rtl="0" eaLnBrk="1" latinLnBrk="0" hangingPunct="1">
        <a:spcBef>
          <a:spcPct val="20000"/>
        </a:spcBef>
        <a:buFont typeface="Arial" panose="020B0604020202020204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501140" indent="-214630" algn="l" defTabSz="857885" rtl="0" eaLnBrk="1" latinLnBrk="0" hangingPunct="1">
        <a:spcBef>
          <a:spcPct val="20000"/>
        </a:spcBef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29765" indent="-214630" algn="l" defTabSz="857885" rtl="0" eaLnBrk="1" latinLnBrk="0" hangingPunct="1">
        <a:spcBef>
          <a:spcPct val="20000"/>
        </a:spcBef>
        <a:buFont typeface="Arial" panose="020B0604020202020204" pitchFamily="34" charset="0"/>
        <a:buChar char="»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359025" indent="-214630" algn="l" defTabSz="857885" rtl="0" eaLnBrk="1" latinLnBrk="0" hangingPunct="1">
        <a:spcBef>
          <a:spcPct val="20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87650" indent="-214630" algn="l" defTabSz="857885" rtl="0" eaLnBrk="1" latinLnBrk="0" hangingPunct="1">
        <a:spcBef>
          <a:spcPct val="20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216910" indent="-214630" algn="l" defTabSz="857885" rtl="0" eaLnBrk="1" latinLnBrk="0" hangingPunct="1">
        <a:spcBef>
          <a:spcPct val="20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45535" indent="-214630" algn="l" defTabSz="857885" rtl="0" eaLnBrk="1" latinLnBrk="0" hangingPunct="1">
        <a:spcBef>
          <a:spcPct val="20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85788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28625" algn="l" defTabSz="85788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57885" algn="l" defTabSz="85788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286510" algn="l" defTabSz="85788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715770" algn="l" defTabSz="85788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144395" algn="l" defTabSz="85788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573655" algn="l" defTabSz="85788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002280" algn="l" defTabSz="85788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430905" algn="l" defTabSz="857885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7" Type="http://schemas.openxmlformats.org/officeDocument/2006/relationships/notesSlide" Target="../notesSlides/notesSlide1.xml"/><Relationship Id="rId16" Type="http://schemas.openxmlformats.org/officeDocument/2006/relationships/slideLayout" Target="../slideLayouts/slideLayout7.xml"/><Relationship Id="rId15" Type="http://schemas.openxmlformats.org/officeDocument/2006/relationships/image" Target="../media/image15.png"/><Relationship Id="rId14" Type="http://schemas.openxmlformats.org/officeDocument/2006/relationships/image" Target="../media/image14.png"/><Relationship Id="rId13" Type="http://schemas.openxmlformats.org/officeDocument/2006/relationships/image" Target="../media/image13.png"/><Relationship Id="rId12" Type="http://schemas.openxmlformats.org/officeDocument/2006/relationships/image" Target="../media/image12.png"/><Relationship Id="rId11" Type="http://schemas.openxmlformats.org/officeDocument/2006/relationships/image" Target="../media/image11.png"/><Relationship Id="rId10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7" Type="http://schemas.openxmlformats.org/officeDocument/2006/relationships/notesSlide" Target="../notesSlides/notesSlide2.xml"/><Relationship Id="rId16" Type="http://schemas.openxmlformats.org/officeDocument/2006/relationships/slideLayout" Target="../slideLayouts/slideLayout7.xml"/><Relationship Id="rId15" Type="http://schemas.openxmlformats.org/officeDocument/2006/relationships/image" Target="../media/image15.png"/><Relationship Id="rId14" Type="http://schemas.openxmlformats.org/officeDocument/2006/relationships/image" Target="../media/image14.png"/><Relationship Id="rId13" Type="http://schemas.openxmlformats.org/officeDocument/2006/relationships/image" Target="../media/image13.png"/><Relationship Id="rId12" Type="http://schemas.openxmlformats.org/officeDocument/2006/relationships/image" Target="../media/image12.png"/><Relationship Id="rId11" Type="http://schemas.openxmlformats.org/officeDocument/2006/relationships/image" Target="../media/image11.png"/><Relationship Id="rId10" Type="http://schemas.openxmlformats.org/officeDocument/2006/relationships/image" Target="../media/image10.png"/><Relationship Id="rId1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2555081" y="240083"/>
            <a:ext cx="3314065" cy="361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85753" tIns="42876" rIns="85753" bIns="42876" numCol="1" anchor="ctr" anchorCtr="0" compatLnSpc="1">
            <a:spAutoFit/>
          </a:bodyPr>
          <a:lstStyle/>
          <a:p>
            <a:pPr indent="384175" defTabSz="857250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 smtClean="0">
                <a:solidFill>
                  <a:srgbClr val="1F497D">
                    <a:lumMod val="75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仿宋_GB2312" panose="02010609030101010101" pitchFamily="49" charset="-122"/>
              </a:rPr>
              <a:t>富阳（东）服务区业态规划</a:t>
            </a:r>
            <a:endParaRPr lang="zh-CN" altLang="en-US" b="1" dirty="0" smtClean="0">
              <a:solidFill>
                <a:srgbClr val="4F81BD">
                  <a:lumMod val="75000"/>
                </a:srgbClr>
              </a:solidFill>
              <a:latin typeface="黑体" panose="02010609060101010101" pitchFamily="49" charset="-122"/>
              <a:ea typeface="黑体" panose="02010609060101010101" pitchFamily="49" charset="-122"/>
              <a:cs typeface="宋体" panose="02010600030101010101" pitchFamily="2" charset="-122"/>
            </a:endParaRPr>
          </a:p>
        </p:txBody>
      </p:sp>
      <p:grpSp>
        <p:nvGrpSpPr>
          <p:cNvPr id="243" name="组合 242"/>
          <p:cNvGrpSpPr/>
          <p:nvPr/>
        </p:nvGrpSpPr>
        <p:grpSpPr>
          <a:xfrm>
            <a:off x="539011" y="630472"/>
            <a:ext cx="7851821" cy="3436271"/>
            <a:chOff x="1055" y="1420"/>
            <a:chExt cx="12365" cy="5411"/>
          </a:xfrm>
        </p:grpSpPr>
        <p:pic>
          <p:nvPicPr>
            <p:cNvPr id="2051" name="Picture 3" descr="C:/Users/DELL05/Desktop/1753670789325.jpg1753670789325"/>
            <p:cNvPicPr>
              <a:picLocks noChangeAspect="1" noChangeArrowheads="1"/>
            </p:cNvPicPr>
            <p:nvPr/>
          </p:nvPicPr>
          <p:blipFill>
            <a:blip r:embed="rId1"/>
            <a:srcRect t="134" b="153"/>
            <a:stretch>
              <a:fillRect/>
            </a:stretch>
          </p:blipFill>
          <p:spPr bwMode="auto">
            <a:xfrm>
              <a:off x="1055" y="1626"/>
              <a:ext cx="12365" cy="520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TextBox 5"/>
            <p:cNvSpPr txBox="1"/>
            <p:nvPr/>
          </p:nvSpPr>
          <p:spPr>
            <a:xfrm>
              <a:off x="10879" y="4438"/>
              <a:ext cx="1633" cy="621"/>
            </a:xfrm>
            <a:prstGeom prst="rect">
              <a:avLst/>
            </a:prstGeom>
            <a:noFill/>
          </p:spPr>
          <p:txBody>
            <a:bodyPr wrap="square" lIns="85753" tIns="42876" rIns="85753" bIns="42876" rtlCol="0">
              <a:spAutoFit/>
            </a:bodyPr>
            <a:lstStyle/>
            <a:p>
              <a:pPr algn="ctr" defTabSz="857250"/>
              <a:r>
                <a:rPr lang="zh-CN" altLang="en-US" sz="1000" dirty="0">
                  <a:solidFill>
                    <a:prstClr val="black"/>
                  </a:solidFill>
                </a:rPr>
                <a:t>中式套餐</a:t>
              </a:r>
              <a:endParaRPr lang="en-US" altLang="zh-CN" sz="1000" dirty="0">
                <a:solidFill>
                  <a:prstClr val="black"/>
                </a:solidFill>
              </a:endParaRPr>
            </a:p>
            <a:p>
              <a:pPr algn="ctr" defTabSz="857250"/>
              <a:r>
                <a:rPr lang="en-US" altLang="zh-CN" sz="1000" dirty="0">
                  <a:solidFill>
                    <a:prstClr val="black"/>
                  </a:solidFill>
                </a:rPr>
                <a:t>341 </a:t>
              </a:r>
              <a:r>
                <a:rPr lang="zh-CN" altLang="en-US" sz="1000" dirty="0">
                  <a:solidFill>
                    <a:prstClr val="black"/>
                  </a:solidFill>
                </a:rPr>
                <a:t>㎡</a:t>
              </a:r>
              <a:endParaRPr lang="en-US" altLang="zh-CN" sz="1000" dirty="0">
                <a:solidFill>
                  <a:prstClr val="black"/>
                </a:solidFill>
              </a:endParaRPr>
            </a:p>
          </p:txBody>
        </p:sp>
        <p:sp>
          <p:nvSpPr>
            <p:cNvPr id="7" name="矩形 6"/>
            <p:cNvSpPr/>
            <p:nvPr/>
          </p:nvSpPr>
          <p:spPr>
            <a:xfrm>
              <a:off x="4108" y="3683"/>
              <a:ext cx="1854" cy="1192"/>
            </a:xfrm>
            <a:prstGeom prst="rect">
              <a:avLst/>
            </a:prstGeom>
            <a:solidFill>
              <a:srgbClr val="1EA3AC"/>
            </a:solidFill>
            <a:ln w="28575" cmpd="sng">
              <a:solidFill>
                <a:srgbClr val="FFFFFF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5753" tIns="42876" rIns="85753" bIns="42876" rtlCol="0" anchor="ctr"/>
            <a:lstStyle/>
            <a:p>
              <a:pPr algn="ctr" defTabSz="857250"/>
              <a:endParaRPr lang="zh-CN" altLang="en-US">
                <a:solidFill>
                  <a:srgbClr val="1EA3AC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252" y="3942"/>
              <a:ext cx="1633" cy="812"/>
            </a:xfrm>
            <a:prstGeom prst="rect">
              <a:avLst/>
            </a:prstGeom>
            <a:noFill/>
          </p:spPr>
          <p:txBody>
            <a:bodyPr wrap="square" lIns="85753" tIns="42876" rIns="85753" bIns="42876" rtlCol="0">
              <a:spAutoFit/>
            </a:bodyPr>
            <a:lstStyle/>
            <a:p>
              <a:pPr algn="l" defTabSz="857250"/>
              <a:r>
                <a:rPr lang="en-US" altLang="zh-CN" sz="700" dirty="0">
                  <a:solidFill>
                    <a:prstClr val="black"/>
                  </a:solidFill>
                  <a:sym typeface="+mn-ea"/>
                </a:rPr>
                <a:t>E-01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ctr" defTabSz="857250"/>
              <a:r>
                <a:rPr lang="zh-CN" altLang="en-US" sz="700" dirty="0">
                  <a:solidFill>
                    <a:prstClr val="black"/>
                  </a:solidFill>
                </a:rPr>
                <a:t>商超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r" defTabSz="857250"/>
              <a:r>
                <a:rPr lang="en-US" altLang="zh-CN" sz="700" dirty="0">
                  <a:solidFill>
                    <a:prstClr val="black"/>
                  </a:solidFill>
                </a:rPr>
                <a:t>103 </a:t>
              </a:r>
              <a:r>
                <a:rPr lang="zh-CN" altLang="en-US" sz="700" dirty="0">
                  <a:solidFill>
                    <a:prstClr val="black"/>
                  </a:solidFill>
                </a:rPr>
                <a:t>㎡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ctr" defTabSz="857250"/>
              <a:endParaRPr lang="zh-CN" altLang="en-US" sz="700" dirty="0">
                <a:solidFill>
                  <a:prstClr val="black"/>
                </a:solidFill>
              </a:endParaRPr>
            </a:p>
          </p:txBody>
        </p:sp>
        <p:sp>
          <p:nvSpPr>
            <p:cNvPr id="9" name="矩形 8"/>
            <p:cNvSpPr/>
            <p:nvPr/>
          </p:nvSpPr>
          <p:spPr>
            <a:xfrm>
              <a:off x="6854" y="4011"/>
              <a:ext cx="980" cy="864"/>
            </a:xfrm>
            <a:prstGeom prst="rect">
              <a:avLst/>
            </a:prstGeom>
            <a:solidFill>
              <a:srgbClr val="E3AC8D"/>
            </a:solidFill>
            <a:ln w="28575" cmpd="sng">
              <a:solidFill>
                <a:srgbClr val="FFFFFF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5753" tIns="42876" rIns="85753" bIns="42876" rtlCol="0" anchor="ctr"/>
            <a:lstStyle/>
            <a:p>
              <a:pPr algn="ctr" defTabSz="857250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7834" y="4011"/>
              <a:ext cx="980" cy="884"/>
            </a:xfrm>
            <a:prstGeom prst="rect">
              <a:avLst/>
            </a:prstGeom>
            <a:solidFill>
              <a:srgbClr val="E3AC8D"/>
            </a:solidFill>
            <a:ln w="28575" cmpd="sng">
              <a:solidFill>
                <a:srgbClr val="FFFFFF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5753" tIns="42876" rIns="85753" bIns="42876" rtlCol="0" anchor="ctr"/>
            <a:lstStyle/>
            <a:p>
              <a:pPr algn="ctr" defTabSz="857250"/>
              <a:endParaRPr lang="zh-CN" altLang="en-US" b="1" dirty="0">
                <a:solidFill>
                  <a:schemeClr val="accent6">
                    <a:lumMod val="60000"/>
                    <a:lumOff val="40000"/>
                  </a:schemeClr>
                </a:solidFill>
              </a:endParaRPr>
            </a:p>
          </p:txBody>
        </p:sp>
        <p:sp>
          <p:nvSpPr>
            <p:cNvPr id="11" name="矩形 10"/>
            <p:cNvSpPr/>
            <p:nvPr/>
          </p:nvSpPr>
          <p:spPr>
            <a:xfrm>
              <a:off x="9739" y="2156"/>
              <a:ext cx="980" cy="791"/>
            </a:xfrm>
            <a:prstGeom prst="rect">
              <a:avLst/>
            </a:prstGeom>
            <a:solidFill>
              <a:srgbClr val="DF6B3C"/>
            </a:solidFill>
            <a:ln w="28575" cmpd="sng">
              <a:solidFill>
                <a:srgbClr val="FFFFFF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5753" tIns="42876" rIns="85753" bIns="42876" rtlCol="0" anchor="ctr"/>
            <a:lstStyle/>
            <a:p>
              <a:pPr algn="ctr" defTabSz="857250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6839" y="4045"/>
              <a:ext cx="1043" cy="812"/>
            </a:xfrm>
            <a:prstGeom prst="rect">
              <a:avLst/>
            </a:prstGeom>
            <a:noFill/>
          </p:spPr>
          <p:txBody>
            <a:bodyPr wrap="square" lIns="85753" tIns="42876" rIns="85753" bIns="42876" rtlCol="0">
              <a:spAutoFit/>
            </a:bodyPr>
            <a:lstStyle/>
            <a:p>
              <a:pPr algn="l" defTabSz="857250">
                <a:buClrTx/>
                <a:buSzTx/>
                <a:buFontTx/>
              </a:pPr>
              <a:r>
                <a:rPr lang="en-US" altLang="zh-CN" sz="700" dirty="0">
                  <a:solidFill>
                    <a:prstClr val="black"/>
                  </a:solidFill>
                  <a:sym typeface="+mn-ea"/>
                </a:rPr>
                <a:t>E-03</a:t>
              </a:r>
              <a:endParaRPr lang="en-US" altLang="zh-CN" sz="700" dirty="0">
                <a:solidFill>
                  <a:prstClr val="black"/>
                </a:solidFill>
                <a:sym typeface="+mn-ea"/>
              </a:endParaRPr>
            </a:p>
            <a:p>
              <a:pPr algn="ctr" defTabSz="857250">
                <a:buClrTx/>
                <a:buSzTx/>
                <a:buFontTx/>
              </a:pPr>
              <a:r>
                <a:rPr lang="zh-CN" altLang="en-US" sz="700" dirty="0">
                  <a:solidFill>
                    <a:prstClr val="black"/>
                  </a:solidFill>
                </a:rPr>
                <a:t>小吃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r" defTabSz="857250">
                <a:buClrTx/>
                <a:buSzTx/>
                <a:buFontTx/>
              </a:pPr>
              <a:r>
                <a:rPr lang="zh-CN" altLang="en-US" sz="700" dirty="0">
                  <a:solidFill>
                    <a:prstClr val="black"/>
                  </a:solidFill>
                </a:rPr>
                <a:t>45 ㎡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ctr" defTabSz="857250">
                <a:buClrTx/>
                <a:buSzTx/>
                <a:buFontTx/>
              </a:pPr>
              <a:endParaRPr lang="zh-CN" altLang="en-US" sz="700" dirty="0">
                <a:solidFill>
                  <a:prstClr val="black"/>
                </a:solidFill>
              </a:endParaRPr>
            </a:p>
          </p:txBody>
        </p:sp>
        <p:sp>
          <p:nvSpPr>
            <p:cNvPr id="15" name="矩形 14"/>
            <p:cNvSpPr/>
            <p:nvPr/>
          </p:nvSpPr>
          <p:spPr>
            <a:xfrm>
              <a:off x="5983" y="2137"/>
              <a:ext cx="925" cy="800"/>
            </a:xfrm>
            <a:prstGeom prst="rect">
              <a:avLst/>
            </a:prstGeom>
            <a:solidFill>
              <a:srgbClr val="DF6B3C"/>
            </a:solidFill>
            <a:ln w="28575" cmpd="sng">
              <a:solidFill>
                <a:srgbClr val="FFFFFF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5753" tIns="42876" rIns="85753" bIns="42876" rtlCol="0" anchor="ctr"/>
            <a:lstStyle/>
            <a:p>
              <a:pPr algn="ctr" defTabSz="857250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7" name="矩形 16"/>
            <p:cNvSpPr/>
            <p:nvPr/>
          </p:nvSpPr>
          <p:spPr>
            <a:xfrm>
              <a:off x="8817" y="4028"/>
              <a:ext cx="970" cy="877"/>
            </a:xfrm>
            <a:prstGeom prst="rect">
              <a:avLst/>
            </a:prstGeom>
            <a:solidFill>
              <a:srgbClr val="DF6B3C"/>
            </a:solidFill>
            <a:ln w="28575" cmpd="sng">
              <a:solidFill>
                <a:srgbClr val="FFFFFF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5753" tIns="42876" rIns="85753" bIns="42876" rtlCol="0" anchor="ctr"/>
            <a:lstStyle/>
            <a:p>
              <a:pPr algn="ctr" defTabSz="857250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8" name="矩形 17"/>
            <p:cNvSpPr/>
            <p:nvPr/>
          </p:nvSpPr>
          <p:spPr>
            <a:xfrm>
              <a:off x="8814" y="2159"/>
              <a:ext cx="925" cy="789"/>
            </a:xfrm>
            <a:prstGeom prst="rect">
              <a:avLst/>
            </a:prstGeom>
            <a:solidFill>
              <a:srgbClr val="1EA3AC"/>
            </a:solidFill>
            <a:ln w="28575" cmpd="sng">
              <a:solidFill>
                <a:srgbClr val="FFFFFF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5753" tIns="42876" rIns="85753" bIns="42876" rtlCol="0" anchor="ctr"/>
            <a:lstStyle/>
            <a:p>
              <a:pPr algn="ctr" defTabSz="857250"/>
              <a:endParaRPr lang="zh-CN" altLang="en-US">
                <a:solidFill>
                  <a:srgbClr val="1EA3AC"/>
                </a:solidFill>
              </a:endParaRPr>
            </a:p>
          </p:txBody>
        </p:sp>
        <p:sp>
          <p:nvSpPr>
            <p:cNvPr id="19" name="矩形 18"/>
            <p:cNvSpPr/>
            <p:nvPr/>
          </p:nvSpPr>
          <p:spPr>
            <a:xfrm>
              <a:off x="7888" y="2159"/>
              <a:ext cx="925" cy="792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5753" tIns="42876" rIns="85753" bIns="42876" rtlCol="0" anchor="ctr"/>
            <a:lstStyle/>
            <a:p>
              <a:pPr algn="ctr" defTabSz="857250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20" name="矩形 19"/>
            <p:cNvSpPr/>
            <p:nvPr/>
          </p:nvSpPr>
          <p:spPr>
            <a:xfrm>
              <a:off x="7412" y="2159"/>
              <a:ext cx="463" cy="790"/>
            </a:xfrm>
            <a:prstGeom prst="rect">
              <a:avLst/>
            </a:prstGeom>
            <a:solidFill>
              <a:srgbClr val="1EA3AC"/>
            </a:solidFill>
            <a:ln w="28575" cmpd="sng">
              <a:solidFill>
                <a:srgbClr val="FFFFFF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5753" tIns="42876" rIns="85753" bIns="42876" rtlCol="0" anchor="ctr"/>
            <a:lstStyle/>
            <a:p>
              <a:pPr algn="ctr" defTabSz="857250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8880" y="4093"/>
              <a:ext cx="762" cy="764"/>
            </a:xfrm>
            <a:prstGeom prst="rect">
              <a:avLst/>
            </a:prstGeom>
            <a:noFill/>
          </p:spPr>
          <p:txBody>
            <a:bodyPr wrap="square" lIns="85753" tIns="42876" rIns="85753" bIns="42876" rtlCol="0">
              <a:spAutoFit/>
            </a:bodyPr>
            <a:lstStyle/>
            <a:p>
              <a:pPr algn="l" defTabSz="857250">
                <a:buClrTx/>
                <a:buSzTx/>
                <a:buFontTx/>
              </a:pPr>
              <a:r>
                <a:rPr lang="en-US" altLang="zh-CN" sz="700" dirty="0">
                  <a:solidFill>
                    <a:prstClr val="black"/>
                  </a:solidFill>
                  <a:sym typeface="+mn-ea"/>
                </a:rPr>
                <a:t>E-02</a:t>
              </a:r>
              <a:endParaRPr lang="en-US" altLang="zh-CN" sz="700" dirty="0">
                <a:solidFill>
                  <a:prstClr val="black"/>
                </a:solidFill>
                <a:sym typeface="+mn-ea"/>
              </a:endParaRPr>
            </a:p>
            <a:p>
              <a:pPr algn="ctr" defTabSz="857250">
                <a:buClrTx/>
                <a:buSzTx/>
                <a:buFontTx/>
              </a:pPr>
              <a:r>
                <a:rPr lang="zh-CN" altLang="en-US" sz="700" dirty="0">
                  <a:solidFill>
                    <a:prstClr val="black"/>
                  </a:solidFill>
                </a:rPr>
                <a:t>面食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r" defTabSz="857250">
                <a:buClrTx/>
                <a:buSzTx/>
                <a:buFontTx/>
              </a:pPr>
              <a:r>
                <a:rPr lang="zh-CN" altLang="en-US" sz="700" dirty="0">
                  <a:solidFill>
                    <a:prstClr val="black"/>
                  </a:solidFill>
                </a:rPr>
                <a:t>40 ㎡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ctr" defTabSz="857250">
                <a:buClrTx/>
                <a:buSzTx/>
                <a:buFontTx/>
              </a:pPr>
              <a:endParaRPr lang="en-US" sz="500" dirty="0">
                <a:solidFill>
                  <a:prstClr val="black"/>
                </a:solidFill>
              </a:endParaRPr>
            </a:p>
          </p:txBody>
        </p:sp>
        <p:sp>
          <p:nvSpPr>
            <p:cNvPr id="16" name="任意多边形 15"/>
            <p:cNvSpPr/>
            <p:nvPr/>
          </p:nvSpPr>
          <p:spPr>
            <a:xfrm>
              <a:off x="10696" y="2155"/>
              <a:ext cx="1970" cy="4004"/>
            </a:xfrm>
            <a:custGeom>
              <a:avLst/>
              <a:gdLst>
                <a:gd name="connsiteX0" fmla="*/ 25880 w 1302589"/>
                <a:gd name="connsiteY0" fmla="*/ 17253 h 2743200"/>
                <a:gd name="connsiteX1" fmla="*/ 0 w 1302589"/>
                <a:gd name="connsiteY1" fmla="*/ 2743200 h 2743200"/>
                <a:gd name="connsiteX2" fmla="*/ 1302589 w 1302589"/>
                <a:gd name="connsiteY2" fmla="*/ 2734574 h 2743200"/>
                <a:gd name="connsiteX3" fmla="*/ 1268083 w 1302589"/>
                <a:gd name="connsiteY3" fmla="*/ 474453 h 2743200"/>
                <a:gd name="connsiteX4" fmla="*/ 629729 w 1302589"/>
                <a:gd name="connsiteY4" fmla="*/ 465826 h 2743200"/>
                <a:gd name="connsiteX5" fmla="*/ 621102 w 1302589"/>
                <a:gd name="connsiteY5" fmla="*/ 0 h 2743200"/>
                <a:gd name="connsiteX6" fmla="*/ 25880 w 1302589"/>
                <a:gd name="connsiteY6" fmla="*/ 17253 h 27432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02589" h="2743200">
                  <a:moveTo>
                    <a:pt x="25880" y="17253"/>
                  </a:moveTo>
                  <a:lnTo>
                    <a:pt x="0" y="2743200"/>
                  </a:lnTo>
                  <a:lnTo>
                    <a:pt x="1302589" y="2734574"/>
                  </a:lnTo>
                  <a:lnTo>
                    <a:pt x="1268083" y="474453"/>
                  </a:lnTo>
                  <a:lnTo>
                    <a:pt x="629729" y="465826"/>
                  </a:lnTo>
                  <a:lnTo>
                    <a:pt x="621102" y="0"/>
                  </a:lnTo>
                  <a:lnTo>
                    <a:pt x="25880" y="17253"/>
                  </a:lnTo>
                  <a:close/>
                </a:path>
              </a:pathLst>
            </a:custGeom>
            <a:solidFill>
              <a:srgbClr val="DF6B3C"/>
            </a:solidFill>
            <a:ln w="28575" cmpd="sng">
              <a:solidFill>
                <a:srgbClr val="FFFFFF"/>
              </a:solidFill>
              <a:prstDash val="solid"/>
            </a:ln>
          </p:spPr>
          <p:style>
            <a:lnRef idx="0">
              <a:srgbClr val="FFFFFF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lIns="85753" tIns="42876" rIns="85753" bIns="42876" rtlCol="0" anchor="ctr"/>
            <a:lstStyle/>
            <a:p>
              <a:pPr algn="ctr" defTabSz="857250"/>
              <a:endParaRPr lang="zh-CN" altLang="en-US">
                <a:solidFill>
                  <a:srgbClr val="DF6B3C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0879" y="3934"/>
              <a:ext cx="1595" cy="1588"/>
            </a:xfrm>
            <a:prstGeom prst="rect">
              <a:avLst/>
            </a:prstGeom>
            <a:noFill/>
          </p:spPr>
          <p:txBody>
            <a:bodyPr wrap="square" lIns="85753" tIns="42876" rIns="85753" bIns="42876" rtlCol="0">
              <a:spAutoFit/>
            </a:bodyPr>
            <a:lstStyle/>
            <a:p>
              <a:pPr algn="l" defTabSz="857250">
                <a:buClrTx/>
                <a:buSzTx/>
                <a:buFontTx/>
              </a:pPr>
              <a:r>
                <a:rPr lang="en-US" altLang="zh-CN" sz="1200" dirty="0">
                  <a:solidFill>
                    <a:prstClr val="black"/>
                  </a:solidFill>
                  <a:sym typeface="+mn-ea"/>
                </a:rPr>
                <a:t>E-10</a:t>
              </a:r>
              <a:endParaRPr lang="en-US" altLang="zh-CN" sz="1200" dirty="0">
                <a:solidFill>
                  <a:prstClr val="black"/>
                </a:solidFill>
                <a:sym typeface="+mn-ea"/>
              </a:endParaRPr>
            </a:p>
            <a:p>
              <a:pPr algn="ctr" defTabSz="857250">
                <a:buClrTx/>
                <a:buSzTx/>
                <a:buFontTx/>
              </a:pPr>
              <a:r>
                <a:rPr lang="zh-CN" altLang="en-US" sz="1200" dirty="0">
                  <a:solidFill>
                    <a:prstClr val="black"/>
                  </a:solidFill>
                </a:rPr>
                <a:t>中餐 </a:t>
              </a:r>
              <a:endParaRPr lang="zh-CN" altLang="en-US" sz="1200" dirty="0">
                <a:solidFill>
                  <a:prstClr val="black"/>
                </a:solidFill>
              </a:endParaRPr>
            </a:p>
            <a:p>
              <a:pPr algn="r" defTabSz="857250">
                <a:buClrTx/>
                <a:buSzTx/>
                <a:buFontTx/>
              </a:pPr>
              <a:r>
                <a:rPr lang="zh-CN" altLang="en-US" sz="1200" dirty="0">
                  <a:solidFill>
                    <a:prstClr val="black"/>
                  </a:solidFill>
                </a:rPr>
                <a:t>428㎡</a:t>
              </a:r>
              <a:endParaRPr lang="zh-CN" altLang="en-US" sz="1200" dirty="0">
                <a:solidFill>
                  <a:prstClr val="black"/>
                </a:solidFill>
              </a:endParaRPr>
            </a:p>
            <a:p>
              <a:pPr algn="ctr" defTabSz="857250">
                <a:buClrTx/>
                <a:buSzTx/>
                <a:buFontTx/>
              </a:pPr>
              <a:endParaRPr lang="zh-CN" altLang="en-US" sz="1200" dirty="0">
                <a:solidFill>
                  <a:prstClr val="black"/>
                </a:solidFill>
              </a:endParaRPr>
            </a:p>
            <a:p>
              <a:pPr algn="ctr" defTabSz="857250"/>
              <a:endParaRPr lang="zh-CN" altLang="en-US" sz="1200" dirty="0">
                <a:solidFill>
                  <a:prstClr val="black"/>
                </a:solidFill>
              </a:endParaRPr>
            </a:p>
          </p:txBody>
        </p:sp>
        <p:sp>
          <p:nvSpPr>
            <p:cNvPr id="30" name="矩形 29"/>
            <p:cNvSpPr/>
            <p:nvPr/>
          </p:nvSpPr>
          <p:spPr>
            <a:xfrm>
              <a:off x="12087" y="2781"/>
              <a:ext cx="544" cy="564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5753" tIns="42876" rIns="85753" bIns="42876" rtlCol="0" anchor="ctr"/>
            <a:lstStyle/>
            <a:p>
              <a:pPr algn="ctr" defTabSz="857250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1696" y="2377"/>
              <a:ext cx="391" cy="379"/>
            </a:xfrm>
            <a:prstGeom prst="rect">
              <a:avLst/>
            </a:prstGeom>
            <a:noFill/>
          </p:spPr>
          <p:txBody>
            <a:bodyPr wrap="square" lIns="85753" tIns="42876" rIns="85753" bIns="42876" rtlCol="0">
              <a:spAutoFit/>
            </a:bodyPr>
            <a:lstStyle/>
            <a:p>
              <a:pPr algn="ctr" defTabSz="857250"/>
              <a:r>
                <a:rPr lang="zh-CN" altLang="en-US" sz="1000" dirty="0">
                  <a:solidFill>
                    <a:prstClr val="black"/>
                  </a:solidFill>
                </a:rPr>
                <a:t>门</a:t>
              </a:r>
              <a:endParaRPr lang="en-US" altLang="zh-CN" sz="1000" dirty="0">
                <a:solidFill>
                  <a:prstClr val="black"/>
                </a:solidFill>
              </a:endParaRPr>
            </a:p>
          </p:txBody>
        </p:sp>
        <p:sp>
          <p:nvSpPr>
            <p:cNvPr id="32" name="矩形 31"/>
            <p:cNvSpPr/>
            <p:nvPr/>
          </p:nvSpPr>
          <p:spPr>
            <a:xfrm>
              <a:off x="6908" y="2146"/>
              <a:ext cx="500" cy="804"/>
            </a:xfrm>
            <a:prstGeom prst="rect">
              <a:avLst/>
            </a:prstGeom>
            <a:solidFill>
              <a:srgbClr val="E3AC8D"/>
            </a:solidFill>
            <a:ln w="28575" cmpd="sng">
              <a:solidFill>
                <a:srgbClr val="FFFFFF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5753" tIns="42876" rIns="85753" bIns="42876" rtlCol="0" anchor="ctr"/>
            <a:lstStyle/>
            <a:p>
              <a:pPr algn="ctr" defTabSz="857250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2" name="矩形 1"/>
            <p:cNvSpPr/>
            <p:nvPr/>
          </p:nvSpPr>
          <p:spPr>
            <a:xfrm>
              <a:off x="4252" y="2874"/>
              <a:ext cx="119" cy="1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40" name="矩形 39"/>
            <p:cNvSpPr/>
            <p:nvPr/>
          </p:nvSpPr>
          <p:spPr>
            <a:xfrm>
              <a:off x="7881" y="1420"/>
              <a:ext cx="925" cy="715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5753" tIns="42876" rIns="85753" bIns="42876" rtlCol="0" anchor="ctr"/>
            <a:p>
              <a:pPr algn="ctr" defTabSz="857250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854" y="2159"/>
              <a:ext cx="688" cy="635"/>
            </a:xfrm>
            <a:prstGeom prst="rect">
              <a:avLst/>
            </a:prstGeom>
            <a:noFill/>
          </p:spPr>
          <p:txBody>
            <a:bodyPr wrap="square" lIns="85753" tIns="42876" rIns="85753" bIns="42876" rtlCol="0">
              <a:noAutofit/>
            </a:bodyPr>
            <a:lstStyle/>
            <a:p>
              <a:pPr algn="l" defTabSz="857250">
                <a:buClrTx/>
                <a:buSzTx/>
                <a:buFontTx/>
              </a:pPr>
              <a:r>
                <a:rPr lang="en-US" altLang="zh-CN" sz="700" dirty="0">
                  <a:solidFill>
                    <a:prstClr val="black"/>
                  </a:solidFill>
                  <a:sym typeface="+mn-ea"/>
                </a:rPr>
                <a:t>E-09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ctr" defTabSz="857250">
                <a:buClrTx/>
                <a:buSzTx/>
                <a:buFontTx/>
              </a:pPr>
              <a:r>
                <a:rPr lang="zh-CN" altLang="en-US" sz="700" dirty="0">
                  <a:solidFill>
                    <a:prstClr val="black"/>
                  </a:solidFill>
                </a:rPr>
                <a:t>咖啡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r" defTabSz="857250">
                <a:buClrTx/>
                <a:buSzTx/>
                <a:buFontTx/>
              </a:pPr>
              <a:r>
                <a:rPr lang="zh-CN" altLang="en-US" sz="700" dirty="0">
                  <a:solidFill>
                    <a:prstClr val="black"/>
                  </a:solidFill>
                </a:rPr>
                <a:t>20 ㎡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ctr" defTabSz="857250">
                <a:buClrTx/>
                <a:buSzTx/>
                <a:buFontTx/>
              </a:pPr>
              <a:endParaRPr lang="zh-CN" altLang="en-US" sz="500" dirty="0">
                <a:solidFill>
                  <a:prstClr val="black"/>
                </a:solidFill>
              </a:endParaRPr>
            </a:p>
          </p:txBody>
        </p:sp>
        <p:sp>
          <p:nvSpPr>
            <p:cNvPr id="43" name="TextBox 25"/>
            <p:cNvSpPr txBox="1"/>
            <p:nvPr/>
          </p:nvSpPr>
          <p:spPr>
            <a:xfrm>
              <a:off x="7848" y="1475"/>
              <a:ext cx="992" cy="521"/>
            </a:xfrm>
            <a:prstGeom prst="rect">
              <a:avLst/>
            </a:prstGeom>
            <a:noFill/>
          </p:spPr>
          <p:txBody>
            <a:bodyPr wrap="square" lIns="85753" tIns="42876" rIns="85753" bIns="42876" rtlCol="0">
              <a:spAutoFit/>
            </a:bodyPr>
            <a:p>
              <a:pPr algn="ctr" defTabSz="857250">
                <a:buClrTx/>
                <a:buSzTx/>
                <a:buFontTx/>
              </a:pPr>
              <a:r>
                <a:rPr lang="zh-CN" altLang="en-US" sz="1600" dirty="0">
                  <a:solidFill>
                    <a:prstClr val="black"/>
                  </a:solidFill>
                </a:rPr>
                <a:t>入口</a:t>
              </a:r>
              <a:endParaRPr lang="zh-CN" altLang="en-US" sz="1600" dirty="0">
                <a:solidFill>
                  <a:prstClr val="black"/>
                </a:solidFill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984" y="2259"/>
              <a:ext cx="879" cy="547"/>
            </a:xfrm>
            <a:prstGeom prst="rect">
              <a:avLst/>
            </a:prstGeom>
            <a:noFill/>
          </p:spPr>
          <p:txBody>
            <a:bodyPr wrap="square" lIns="85753" tIns="42876" rIns="85753" bIns="42876" rtlCol="0">
              <a:noAutofit/>
            </a:bodyPr>
            <a:lstStyle/>
            <a:p>
              <a:pPr algn="l" defTabSz="857250">
                <a:buClrTx/>
                <a:buSzTx/>
                <a:buFontTx/>
              </a:pPr>
              <a:r>
                <a:rPr lang="en-US" altLang="zh-CN" sz="700" dirty="0">
                  <a:solidFill>
                    <a:prstClr val="black"/>
                  </a:solidFill>
                  <a:sym typeface="+mn-ea"/>
                </a:rPr>
                <a:t>E-05</a:t>
              </a:r>
              <a:endParaRPr lang="en-US" altLang="zh-CN" sz="700" dirty="0">
                <a:solidFill>
                  <a:prstClr val="black"/>
                </a:solidFill>
                <a:sym typeface="+mn-ea"/>
              </a:endParaRPr>
            </a:p>
            <a:p>
              <a:pPr algn="ctr" defTabSz="857250">
                <a:buClrTx/>
                <a:buSzTx/>
                <a:buFontTx/>
              </a:pPr>
              <a:r>
                <a:rPr lang="zh-CN" altLang="en-US" sz="700" dirty="0">
                  <a:solidFill>
                    <a:prstClr val="black"/>
                  </a:solidFill>
                </a:rPr>
                <a:t>粽子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r" defTabSz="857250">
                <a:buClrTx/>
                <a:buSzTx/>
                <a:buFontTx/>
              </a:pPr>
              <a:r>
                <a:rPr lang="zh-CN" altLang="en-US" sz="700" dirty="0">
                  <a:solidFill>
                    <a:prstClr val="black"/>
                  </a:solidFill>
                </a:rPr>
                <a:t>40 ㎡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ctr" defTabSz="857250">
                <a:buClrTx/>
                <a:buSzTx/>
                <a:buFontTx/>
              </a:pPr>
              <a:endParaRPr lang="zh-CN" altLang="en-US" sz="700" dirty="0">
                <a:solidFill>
                  <a:prstClr val="black"/>
                </a:solidFill>
              </a:endParaRPr>
            </a:p>
            <a:p>
              <a:pPr algn="ctr" defTabSz="857250">
                <a:buClrTx/>
                <a:buSzTx/>
                <a:buFontTx/>
              </a:pPr>
              <a:endParaRPr lang="en-US" altLang="zh-CN" sz="700" dirty="0">
                <a:solidFill>
                  <a:prstClr val="black"/>
                </a:solidFill>
              </a:endParaRPr>
            </a:p>
            <a:p>
              <a:pPr algn="ctr" defTabSz="857250">
                <a:buClrTx/>
                <a:buSzTx/>
                <a:buFontTx/>
              </a:pPr>
              <a:endParaRPr lang="zh-CN" altLang="en-US" sz="700" dirty="0">
                <a:solidFill>
                  <a:prstClr val="black"/>
                </a:solidFill>
              </a:endParaRP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7292" y="2137"/>
              <a:ext cx="765" cy="622"/>
            </a:xfrm>
            <a:prstGeom prst="rect">
              <a:avLst/>
            </a:prstGeom>
            <a:noFill/>
          </p:spPr>
          <p:txBody>
            <a:bodyPr wrap="square" lIns="85753" tIns="42876" rIns="85753" bIns="42876" rtlCol="0">
              <a:noAutofit/>
            </a:bodyPr>
            <a:lstStyle/>
            <a:p>
              <a:pPr algn="l" defTabSz="857250">
                <a:buClrTx/>
                <a:buSzTx/>
                <a:buFontTx/>
              </a:pPr>
              <a:r>
                <a:rPr lang="en-US" altLang="zh-CN" sz="700" dirty="0">
                  <a:solidFill>
                    <a:prstClr val="black"/>
                  </a:solidFill>
                  <a:sym typeface="+mn-ea"/>
                </a:rPr>
                <a:t>E-04</a:t>
              </a:r>
              <a:endParaRPr lang="en-US" altLang="zh-CN" sz="700" dirty="0">
                <a:solidFill>
                  <a:prstClr val="black"/>
                </a:solidFill>
              </a:endParaRPr>
            </a:p>
            <a:p>
              <a:pPr algn="ctr" defTabSz="857250">
                <a:buClrTx/>
                <a:buSzTx/>
                <a:buFontTx/>
              </a:pPr>
              <a:r>
                <a:rPr lang="zh-CN" altLang="en-US" sz="700" dirty="0">
                  <a:solidFill>
                    <a:prstClr val="black"/>
                  </a:solidFill>
                </a:rPr>
                <a:t>服装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r" defTabSz="857250">
                <a:buClrTx/>
                <a:buSzTx/>
                <a:buFontTx/>
              </a:pPr>
              <a:r>
                <a:rPr lang="zh-CN" altLang="en-US" sz="700" dirty="0">
                  <a:solidFill>
                    <a:prstClr val="black"/>
                  </a:solidFill>
                </a:rPr>
                <a:t>20 ㎡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ctr" defTabSz="857250">
                <a:buClrTx/>
                <a:buSzTx/>
                <a:buFontTx/>
              </a:pPr>
              <a:endParaRPr lang="en-US" altLang="zh-CN" sz="500" dirty="0">
                <a:solidFill>
                  <a:prstClr val="black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8817" y="2155"/>
              <a:ext cx="884" cy="764"/>
            </a:xfrm>
            <a:prstGeom prst="rect">
              <a:avLst/>
            </a:prstGeom>
            <a:noFill/>
          </p:spPr>
          <p:txBody>
            <a:bodyPr wrap="square" lIns="85753" tIns="42876" rIns="85753" bIns="42876" rtlCol="0">
              <a:spAutoFit/>
            </a:bodyPr>
            <a:lstStyle/>
            <a:p>
              <a:pPr algn="l" defTabSz="857250">
                <a:buClrTx/>
                <a:buSzTx/>
                <a:buFontTx/>
              </a:pPr>
              <a:r>
                <a:rPr lang="en-US" altLang="zh-CN" sz="700" dirty="0">
                  <a:solidFill>
                    <a:prstClr val="black"/>
                  </a:solidFill>
                  <a:sym typeface="+mn-ea"/>
                </a:rPr>
                <a:t>E-06</a:t>
              </a:r>
              <a:endParaRPr lang="en-US" altLang="zh-CN" sz="700" dirty="0">
                <a:solidFill>
                  <a:prstClr val="black"/>
                </a:solidFill>
                <a:sym typeface="+mn-ea"/>
              </a:endParaRPr>
            </a:p>
            <a:p>
              <a:pPr algn="ctr" defTabSz="857250">
                <a:buClrTx/>
                <a:buSzTx/>
                <a:buFontTx/>
              </a:pPr>
              <a:r>
                <a:rPr lang="zh-CN" altLang="en-US" sz="700" dirty="0">
                  <a:solidFill>
                    <a:prstClr val="black"/>
                  </a:solidFill>
                </a:rPr>
                <a:t>微团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r" defTabSz="857250">
                <a:buClrTx/>
                <a:buSzTx/>
                <a:buFontTx/>
              </a:pPr>
              <a:r>
                <a:rPr lang="zh-CN" altLang="en-US" sz="700" dirty="0">
                  <a:solidFill>
                    <a:prstClr val="black"/>
                  </a:solidFill>
                </a:rPr>
                <a:t>40 ㎡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ctr" defTabSz="857250">
                <a:buClrTx/>
                <a:buSzTx/>
                <a:buFontTx/>
              </a:pPr>
              <a:endParaRPr lang="en-US" altLang="zh-CN" sz="500" dirty="0">
                <a:solidFill>
                  <a:prstClr val="black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9799" y="2259"/>
              <a:ext cx="874" cy="602"/>
            </a:xfrm>
            <a:prstGeom prst="rect">
              <a:avLst/>
            </a:prstGeom>
            <a:noFill/>
          </p:spPr>
          <p:txBody>
            <a:bodyPr wrap="square" lIns="85753" tIns="42876" rIns="85753" bIns="42876" rtlCol="0">
              <a:noAutofit/>
            </a:bodyPr>
            <a:lstStyle/>
            <a:p>
              <a:pPr algn="l" defTabSz="857250">
                <a:buClrTx/>
                <a:buSzTx/>
                <a:buFontTx/>
              </a:pPr>
              <a:r>
                <a:rPr lang="en-US" altLang="zh-CN" sz="700" dirty="0">
                  <a:solidFill>
                    <a:prstClr val="black"/>
                  </a:solidFill>
                  <a:sym typeface="+mn-ea"/>
                </a:rPr>
                <a:t>E-08</a:t>
              </a:r>
              <a:endParaRPr lang="en-US" altLang="zh-CN" sz="700" dirty="0">
                <a:solidFill>
                  <a:prstClr val="black"/>
                </a:solidFill>
                <a:sym typeface="+mn-ea"/>
              </a:endParaRPr>
            </a:p>
            <a:p>
              <a:pPr algn="ctr" defTabSz="857250">
                <a:buClrTx/>
                <a:buSzTx/>
                <a:buFontTx/>
              </a:pPr>
              <a:r>
                <a:rPr lang="zh-CN" altLang="en-US" sz="700" dirty="0">
                  <a:solidFill>
                    <a:prstClr val="black"/>
                  </a:solidFill>
                </a:rPr>
                <a:t>饼类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r" defTabSz="857250">
                <a:buClrTx/>
                <a:buSzTx/>
                <a:buFontTx/>
              </a:pPr>
              <a:r>
                <a:rPr lang="zh-CN" altLang="en-US" sz="700" dirty="0">
                  <a:solidFill>
                    <a:prstClr val="black"/>
                  </a:solidFill>
                </a:rPr>
                <a:t>40 ㎡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ctr" defTabSz="857250">
                <a:buClrTx/>
                <a:buSzTx/>
                <a:buFontTx/>
              </a:pPr>
              <a:endParaRPr lang="en-US" altLang="zh-CN" sz="500" dirty="0">
                <a:solidFill>
                  <a:prstClr val="black"/>
                </a:solidFill>
              </a:endParaRP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7839" y="4045"/>
              <a:ext cx="1001" cy="812"/>
            </a:xfrm>
            <a:prstGeom prst="rect">
              <a:avLst/>
            </a:prstGeom>
            <a:noFill/>
          </p:spPr>
          <p:txBody>
            <a:bodyPr wrap="square" lIns="85753" tIns="42876" rIns="85753" bIns="42876" rtlCol="0">
              <a:spAutoFit/>
            </a:bodyPr>
            <a:lstStyle/>
            <a:p>
              <a:pPr algn="l" defTabSz="857250">
                <a:buClrTx/>
                <a:buSzTx/>
                <a:buFontTx/>
              </a:pPr>
              <a:r>
                <a:rPr lang="en-US" altLang="zh-CN" sz="700" dirty="0">
                  <a:solidFill>
                    <a:prstClr val="black"/>
                  </a:solidFill>
                  <a:sym typeface="+mn-ea"/>
                </a:rPr>
                <a:t>E-07</a:t>
              </a:r>
              <a:endParaRPr lang="en-US" altLang="zh-CN" sz="700" dirty="0">
                <a:solidFill>
                  <a:prstClr val="black"/>
                </a:solidFill>
                <a:sym typeface="+mn-ea"/>
              </a:endParaRPr>
            </a:p>
            <a:p>
              <a:pPr algn="ctr" defTabSz="857250">
                <a:buClrTx/>
                <a:buSzTx/>
                <a:buFontTx/>
              </a:pPr>
              <a:r>
                <a:rPr lang="zh-CN" altLang="en-US" sz="700" dirty="0">
                  <a:solidFill>
                    <a:prstClr val="black"/>
                  </a:solidFill>
                </a:rPr>
                <a:t>煎炸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r" defTabSz="857250">
                <a:buClrTx/>
                <a:buSzTx/>
                <a:buFontTx/>
              </a:pPr>
              <a:r>
                <a:rPr lang="zh-CN" altLang="en-US" sz="700" dirty="0">
                  <a:solidFill>
                    <a:prstClr val="black"/>
                  </a:solidFill>
                </a:rPr>
                <a:t>45 ㎡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ctr" defTabSz="857250">
                <a:buClrTx/>
                <a:buSzTx/>
                <a:buFontTx/>
              </a:pPr>
              <a:endParaRPr lang="zh-CN" altLang="en-US" sz="700" dirty="0">
                <a:solidFill>
                  <a:prstClr val="black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1991" y="2554"/>
              <a:ext cx="762" cy="476"/>
            </a:xfrm>
            <a:prstGeom prst="rect">
              <a:avLst/>
            </a:prstGeom>
            <a:noFill/>
          </p:spPr>
          <p:txBody>
            <a:bodyPr wrap="square" lIns="85753" tIns="42876" rIns="85753" bIns="42876" rtlCol="0">
              <a:spAutoFit/>
            </a:bodyPr>
            <a:lstStyle/>
            <a:p>
              <a:pPr algn="ctr" defTabSz="857250"/>
              <a:r>
                <a:rPr lang="zh-CN" altLang="en-US" sz="700" dirty="0">
                  <a:solidFill>
                    <a:prstClr val="black"/>
                  </a:solidFill>
                </a:rPr>
                <a:t>机电机房</a:t>
              </a:r>
              <a:r>
                <a:rPr lang="en-US" altLang="zh-CN" sz="700" dirty="0">
                  <a:solidFill>
                    <a:prstClr val="black"/>
                  </a:solidFill>
                </a:rPr>
                <a:t>16 </a:t>
              </a:r>
              <a:r>
                <a:rPr lang="zh-CN" altLang="en-US" sz="700" dirty="0">
                  <a:solidFill>
                    <a:prstClr val="black"/>
                  </a:solidFill>
                </a:rPr>
                <a:t>㎡</a:t>
              </a:r>
              <a:endParaRPr lang="en-US" altLang="zh-CN" sz="7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168" name="组合 167"/>
          <p:cNvGrpSpPr/>
          <p:nvPr/>
        </p:nvGrpSpPr>
        <p:grpSpPr>
          <a:xfrm>
            <a:off x="35560" y="4446905"/>
            <a:ext cx="9031605" cy="634171"/>
            <a:chOff x="1395" y="9717"/>
            <a:chExt cx="16856" cy="1167"/>
          </a:xfrm>
        </p:grpSpPr>
        <p:sp>
          <p:nvSpPr>
            <p:cNvPr id="169" name="文本框 168"/>
            <p:cNvSpPr txBox="1"/>
            <p:nvPr/>
          </p:nvSpPr>
          <p:spPr>
            <a:xfrm>
              <a:off x="1395" y="9717"/>
              <a:ext cx="503" cy="886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p>
              <a:pPr algn="ctr">
                <a:lnSpc>
                  <a:spcPct val="90000"/>
                </a:lnSpc>
              </a:pPr>
              <a:r>
                <a:rPr lang="zh-CN" altLang="en-US" sz="1000" b="1">
                  <a:latin typeface="微软雅黑" panose="020B0503020204020204" charset="-122"/>
                  <a:ea typeface="微软雅黑" panose="020B0503020204020204" charset="-122"/>
                </a:rPr>
                <a:t>图</a:t>
              </a:r>
              <a:endParaRPr lang="zh-CN" altLang="en-US" sz="1000" b="1"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>
                <a:lnSpc>
                  <a:spcPct val="90000"/>
                </a:lnSpc>
              </a:pPr>
              <a:endParaRPr lang="zh-CN" altLang="en-US" sz="1000" b="1"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>
                <a:lnSpc>
                  <a:spcPct val="90000"/>
                </a:lnSpc>
              </a:pPr>
              <a:r>
                <a:rPr lang="zh-CN" altLang="en-US" sz="1000" b="1">
                  <a:latin typeface="微软雅黑" panose="020B0503020204020204" charset="-122"/>
                  <a:ea typeface="微软雅黑" panose="020B0503020204020204" charset="-122"/>
                </a:rPr>
                <a:t>例</a:t>
              </a:r>
              <a:endParaRPr lang="zh-CN" altLang="en-US" sz="10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0" name="文本框 169"/>
            <p:cNvSpPr txBox="1"/>
            <p:nvPr/>
          </p:nvSpPr>
          <p:spPr>
            <a:xfrm>
              <a:off x="9455" y="10254"/>
              <a:ext cx="1466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公共用餐区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1" name="文本框 170"/>
            <p:cNvSpPr txBox="1"/>
            <p:nvPr/>
          </p:nvSpPr>
          <p:spPr>
            <a:xfrm>
              <a:off x="10485" y="10254"/>
              <a:ext cx="1065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卫生间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2" name="文本框 171"/>
            <p:cNvSpPr txBox="1"/>
            <p:nvPr/>
          </p:nvSpPr>
          <p:spPr>
            <a:xfrm>
              <a:off x="11145" y="10264"/>
              <a:ext cx="1500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第三卫生间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3" name="文本框 172"/>
            <p:cNvSpPr txBox="1"/>
            <p:nvPr/>
          </p:nvSpPr>
          <p:spPr>
            <a:xfrm>
              <a:off x="12211" y="10264"/>
              <a:ext cx="1000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母婴室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4" name="文本框 173"/>
            <p:cNvSpPr txBox="1"/>
            <p:nvPr/>
          </p:nvSpPr>
          <p:spPr>
            <a:xfrm>
              <a:off x="13079" y="10264"/>
              <a:ext cx="1000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开水间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5" name="文本框 174"/>
            <p:cNvSpPr txBox="1"/>
            <p:nvPr/>
          </p:nvSpPr>
          <p:spPr>
            <a:xfrm>
              <a:off x="16446" y="10264"/>
              <a:ext cx="1035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设备间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6" name="文本框 175"/>
            <p:cNvSpPr txBox="1"/>
            <p:nvPr/>
          </p:nvSpPr>
          <p:spPr>
            <a:xfrm>
              <a:off x="1925" y="10254"/>
              <a:ext cx="1186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正餐饮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7" name="文本框 176"/>
            <p:cNvSpPr txBox="1"/>
            <p:nvPr/>
          </p:nvSpPr>
          <p:spPr>
            <a:xfrm>
              <a:off x="2616" y="10264"/>
              <a:ext cx="1470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休闲餐饮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8" name="文本框 177"/>
            <p:cNvSpPr txBox="1"/>
            <p:nvPr/>
          </p:nvSpPr>
          <p:spPr>
            <a:xfrm>
              <a:off x="3743" y="10254"/>
              <a:ext cx="935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零售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9" name="文本框 178"/>
            <p:cNvSpPr txBox="1"/>
            <p:nvPr/>
          </p:nvSpPr>
          <p:spPr>
            <a:xfrm>
              <a:off x="6357" y="10264"/>
              <a:ext cx="818" cy="6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出入口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0" name="文本框 179"/>
            <p:cNvSpPr txBox="1"/>
            <p:nvPr/>
          </p:nvSpPr>
          <p:spPr>
            <a:xfrm>
              <a:off x="8904" y="10254"/>
              <a:ext cx="818" cy="6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服务台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1" name="椭圆 180"/>
            <p:cNvSpPr/>
            <p:nvPr/>
          </p:nvSpPr>
          <p:spPr>
            <a:xfrm>
              <a:off x="2302" y="9738"/>
              <a:ext cx="405" cy="406"/>
            </a:xfrm>
            <a:prstGeom prst="ellipse">
              <a:avLst/>
            </a:prstGeom>
            <a:solidFill>
              <a:srgbClr val="DC643C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2" name="椭圆 181"/>
            <p:cNvSpPr/>
            <p:nvPr/>
          </p:nvSpPr>
          <p:spPr>
            <a:xfrm>
              <a:off x="3157" y="9738"/>
              <a:ext cx="405" cy="406"/>
            </a:xfrm>
            <a:prstGeom prst="ellipse">
              <a:avLst/>
            </a:prstGeom>
            <a:solidFill>
              <a:srgbClr val="E6AA8C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3" name="椭圆 182"/>
            <p:cNvSpPr/>
            <p:nvPr/>
          </p:nvSpPr>
          <p:spPr>
            <a:xfrm>
              <a:off x="4011" y="9738"/>
              <a:ext cx="405" cy="406"/>
            </a:xfrm>
            <a:prstGeom prst="ellipse">
              <a:avLst/>
            </a:prstGeom>
            <a:solidFill>
              <a:srgbClr val="1EA0AA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184" name="组合 183"/>
            <p:cNvGrpSpPr/>
            <p:nvPr/>
          </p:nvGrpSpPr>
          <p:grpSpPr>
            <a:xfrm rot="0">
              <a:off x="6562" y="9738"/>
              <a:ext cx="406" cy="406"/>
              <a:chOff x="1557" y="13204"/>
              <a:chExt cx="581" cy="581"/>
            </a:xfrm>
          </p:grpSpPr>
          <p:sp>
            <p:nvSpPr>
              <p:cNvPr id="185" name="椭圆 184"/>
              <p:cNvSpPr/>
              <p:nvPr/>
            </p:nvSpPr>
            <p:spPr>
              <a:xfrm>
                <a:off x="1557" y="13204"/>
                <a:ext cx="581" cy="581"/>
              </a:xfrm>
              <a:prstGeom prst="ellipse">
                <a:avLst/>
              </a:prstGeom>
              <a:solidFill>
                <a:srgbClr val="5A8C32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86" name="图片 185" descr="出入口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683" y="13305"/>
                <a:ext cx="394" cy="394"/>
              </a:xfrm>
              <a:prstGeom prst="rect">
                <a:avLst/>
              </a:prstGeom>
            </p:spPr>
          </p:pic>
        </p:grpSp>
        <p:grpSp>
          <p:nvGrpSpPr>
            <p:cNvPr id="187" name="组合 186"/>
            <p:cNvGrpSpPr/>
            <p:nvPr/>
          </p:nvGrpSpPr>
          <p:grpSpPr>
            <a:xfrm rot="0">
              <a:off x="9120" y="9738"/>
              <a:ext cx="405" cy="405"/>
              <a:chOff x="2959" y="13204"/>
              <a:chExt cx="580" cy="580"/>
            </a:xfrm>
          </p:grpSpPr>
          <p:sp>
            <p:nvSpPr>
              <p:cNvPr id="188" name="椭圆 187"/>
              <p:cNvSpPr/>
              <p:nvPr/>
            </p:nvSpPr>
            <p:spPr>
              <a:xfrm>
                <a:off x="2959" y="13204"/>
                <a:ext cx="581" cy="58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89" name="图片 188" descr="咨询台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14" y="13270"/>
                <a:ext cx="490" cy="490"/>
              </a:xfrm>
              <a:prstGeom prst="rect">
                <a:avLst/>
              </a:prstGeom>
            </p:spPr>
          </p:pic>
        </p:grpSp>
        <p:grpSp>
          <p:nvGrpSpPr>
            <p:cNvPr id="190" name="组合 189"/>
            <p:cNvGrpSpPr/>
            <p:nvPr/>
          </p:nvGrpSpPr>
          <p:grpSpPr>
            <a:xfrm rot="0">
              <a:off x="9959" y="9738"/>
              <a:ext cx="405" cy="405"/>
              <a:chOff x="8717" y="13204"/>
              <a:chExt cx="580" cy="580"/>
            </a:xfrm>
          </p:grpSpPr>
          <p:sp>
            <p:nvSpPr>
              <p:cNvPr id="191" name="椭圆 190"/>
              <p:cNvSpPr/>
              <p:nvPr/>
            </p:nvSpPr>
            <p:spPr>
              <a:xfrm>
                <a:off x="8717" y="13204"/>
                <a:ext cx="581" cy="581"/>
              </a:xfrm>
              <a:prstGeom prst="ellipse">
                <a:avLst/>
              </a:prstGeom>
              <a:solidFill>
                <a:srgbClr val="F0B9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92" name="图片 191" descr="用餐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809" y="13299"/>
                <a:ext cx="398" cy="398"/>
              </a:xfrm>
              <a:prstGeom prst="rect">
                <a:avLst/>
              </a:prstGeom>
            </p:spPr>
          </p:pic>
        </p:grpSp>
        <p:grpSp>
          <p:nvGrpSpPr>
            <p:cNvPr id="193" name="组合 192"/>
            <p:cNvGrpSpPr/>
            <p:nvPr/>
          </p:nvGrpSpPr>
          <p:grpSpPr>
            <a:xfrm rot="0">
              <a:off x="10814" y="9738"/>
              <a:ext cx="405" cy="405"/>
              <a:chOff x="10118" y="13204"/>
              <a:chExt cx="580" cy="580"/>
            </a:xfrm>
          </p:grpSpPr>
          <p:sp>
            <p:nvSpPr>
              <p:cNvPr id="194" name="椭圆 193"/>
              <p:cNvSpPr/>
              <p:nvPr/>
            </p:nvSpPr>
            <p:spPr>
              <a:xfrm>
                <a:off x="10118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95" name="图片 194" descr="卫生间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216" y="13304"/>
                <a:ext cx="393" cy="393"/>
              </a:xfrm>
              <a:prstGeom prst="rect">
                <a:avLst/>
              </a:prstGeom>
            </p:spPr>
          </p:pic>
        </p:grpSp>
        <p:grpSp>
          <p:nvGrpSpPr>
            <p:cNvPr id="196" name="组合 195"/>
            <p:cNvGrpSpPr/>
            <p:nvPr/>
          </p:nvGrpSpPr>
          <p:grpSpPr>
            <a:xfrm rot="0">
              <a:off x="11659" y="9738"/>
              <a:ext cx="405" cy="405"/>
              <a:chOff x="11590" y="13204"/>
              <a:chExt cx="580" cy="580"/>
            </a:xfrm>
          </p:grpSpPr>
          <p:sp>
            <p:nvSpPr>
              <p:cNvPr id="197" name="椭圆 196"/>
              <p:cNvSpPr/>
              <p:nvPr/>
            </p:nvSpPr>
            <p:spPr>
              <a:xfrm>
                <a:off x="11590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98" name="图片 197" descr="残疾人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1668" y="13270"/>
                <a:ext cx="413" cy="413"/>
              </a:xfrm>
              <a:prstGeom prst="rect">
                <a:avLst/>
              </a:prstGeom>
            </p:spPr>
          </p:pic>
        </p:grpSp>
        <p:grpSp>
          <p:nvGrpSpPr>
            <p:cNvPr id="199" name="组合 198"/>
            <p:cNvGrpSpPr/>
            <p:nvPr/>
          </p:nvGrpSpPr>
          <p:grpSpPr>
            <a:xfrm rot="0">
              <a:off x="12510" y="9738"/>
              <a:ext cx="405" cy="405"/>
              <a:chOff x="12989" y="13204"/>
              <a:chExt cx="580" cy="580"/>
            </a:xfrm>
          </p:grpSpPr>
          <p:sp>
            <p:nvSpPr>
              <p:cNvPr id="200" name="椭圆 199"/>
              <p:cNvSpPr/>
              <p:nvPr/>
            </p:nvSpPr>
            <p:spPr>
              <a:xfrm>
                <a:off x="12989" y="13204"/>
                <a:ext cx="581" cy="58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201" name="图片 200" descr="母婴室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3054" y="13268"/>
                <a:ext cx="447" cy="447"/>
              </a:xfrm>
              <a:prstGeom prst="rect">
                <a:avLst/>
              </a:prstGeom>
            </p:spPr>
          </p:pic>
        </p:grpSp>
        <p:grpSp>
          <p:nvGrpSpPr>
            <p:cNvPr id="202" name="组合 201"/>
            <p:cNvGrpSpPr/>
            <p:nvPr/>
          </p:nvGrpSpPr>
          <p:grpSpPr>
            <a:xfrm rot="0">
              <a:off x="13355" y="9738"/>
              <a:ext cx="405" cy="405"/>
              <a:chOff x="14404" y="13204"/>
              <a:chExt cx="580" cy="580"/>
            </a:xfrm>
          </p:grpSpPr>
          <p:sp>
            <p:nvSpPr>
              <p:cNvPr id="203" name="椭圆 202"/>
              <p:cNvSpPr/>
              <p:nvPr/>
            </p:nvSpPr>
            <p:spPr>
              <a:xfrm>
                <a:off x="14404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204" name="图片 203" descr="热水"/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4517" y="13290"/>
                <a:ext cx="393" cy="393"/>
              </a:xfrm>
              <a:prstGeom prst="rect">
                <a:avLst/>
              </a:prstGeom>
            </p:spPr>
          </p:pic>
        </p:grpSp>
        <p:grpSp>
          <p:nvGrpSpPr>
            <p:cNvPr id="205" name="组合 204"/>
            <p:cNvGrpSpPr/>
            <p:nvPr/>
          </p:nvGrpSpPr>
          <p:grpSpPr>
            <a:xfrm rot="0">
              <a:off x="16764" y="9737"/>
              <a:ext cx="405" cy="405"/>
              <a:chOff x="18637" y="13204"/>
              <a:chExt cx="580" cy="580"/>
            </a:xfrm>
          </p:grpSpPr>
          <p:sp>
            <p:nvSpPr>
              <p:cNvPr id="206" name="椭圆 205"/>
              <p:cNvSpPr/>
              <p:nvPr/>
            </p:nvSpPr>
            <p:spPr>
              <a:xfrm>
                <a:off x="18637" y="13204"/>
                <a:ext cx="581" cy="581"/>
              </a:xfrm>
              <a:prstGeom prst="ellipse">
                <a:avLst/>
              </a:prstGeom>
              <a:solidFill>
                <a:srgbClr val="80808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210" name="图片 209" descr="管理用房"/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8655" y="13222"/>
                <a:ext cx="536" cy="536"/>
              </a:xfrm>
              <a:prstGeom prst="rect">
                <a:avLst/>
              </a:prstGeom>
            </p:spPr>
          </p:pic>
        </p:grpSp>
        <p:sp>
          <p:nvSpPr>
            <p:cNvPr id="211" name="文本框 210"/>
            <p:cNvSpPr txBox="1"/>
            <p:nvPr/>
          </p:nvSpPr>
          <p:spPr>
            <a:xfrm>
              <a:off x="7205" y="10264"/>
              <a:ext cx="818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楼梯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12" name="文本框 211"/>
            <p:cNvSpPr txBox="1"/>
            <p:nvPr/>
          </p:nvSpPr>
          <p:spPr>
            <a:xfrm>
              <a:off x="8066" y="10254"/>
              <a:ext cx="818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扶梯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13" name="文本框 212"/>
            <p:cNvSpPr txBox="1"/>
            <p:nvPr/>
          </p:nvSpPr>
          <p:spPr>
            <a:xfrm>
              <a:off x="17378" y="10254"/>
              <a:ext cx="873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电梯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214" name="组合 213"/>
            <p:cNvGrpSpPr/>
            <p:nvPr/>
          </p:nvGrpSpPr>
          <p:grpSpPr>
            <a:xfrm rot="0">
              <a:off x="7427" y="9743"/>
              <a:ext cx="393" cy="393"/>
              <a:chOff x="8250" y="5209"/>
              <a:chExt cx="254" cy="254"/>
            </a:xfrm>
          </p:grpSpPr>
          <p:sp>
            <p:nvSpPr>
              <p:cNvPr id="215" name="椭圆 214"/>
              <p:cNvSpPr/>
              <p:nvPr/>
            </p:nvSpPr>
            <p:spPr>
              <a:xfrm>
                <a:off x="8250" y="5209"/>
                <a:ext cx="254" cy="254"/>
              </a:xfrm>
              <a:prstGeom prst="ellipse">
                <a:avLst/>
              </a:prstGeom>
              <a:solidFill>
                <a:srgbClr val="5A8C32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920">
                  <a:solidFill>
                    <a:schemeClr val="tx1"/>
                  </a:solidFill>
                </a:endParaRPr>
              </a:p>
            </p:txBody>
          </p:sp>
          <p:pic>
            <p:nvPicPr>
              <p:cNvPr id="216" name="图片 215" descr="楼梯"/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8287" y="5246"/>
                <a:ext cx="180" cy="180"/>
              </a:xfrm>
              <a:prstGeom prst="rect">
                <a:avLst/>
              </a:prstGeom>
            </p:spPr>
          </p:pic>
        </p:grpSp>
        <p:grpSp>
          <p:nvGrpSpPr>
            <p:cNvPr id="217" name="组合 216"/>
            <p:cNvGrpSpPr/>
            <p:nvPr/>
          </p:nvGrpSpPr>
          <p:grpSpPr>
            <a:xfrm rot="0">
              <a:off x="8272" y="9734"/>
              <a:ext cx="405" cy="405"/>
              <a:chOff x="6967" y="12270"/>
              <a:chExt cx="520" cy="520"/>
            </a:xfrm>
          </p:grpSpPr>
          <p:sp>
            <p:nvSpPr>
              <p:cNvPr id="218" name="椭圆 217"/>
              <p:cNvSpPr/>
              <p:nvPr/>
            </p:nvSpPr>
            <p:spPr>
              <a:xfrm>
                <a:off x="6967" y="12270"/>
                <a:ext cx="520" cy="52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219" name="图片 218" descr="扶梯"/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7067" y="12363"/>
                <a:ext cx="353" cy="353"/>
              </a:xfrm>
              <a:prstGeom prst="rect">
                <a:avLst/>
              </a:prstGeom>
            </p:spPr>
          </p:pic>
        </p:grpSp>
        <p:grpSp>
          <p:nvGrpSpPr>
            <p:cNvPr id="220" name="组合 219"/>
            <p:cNvGrpSpPr/>
            <p:nvPr/>
          </p:nvGrpSpPr>
          <p:grpSpPr>
            <a:xfrm rot="0">
              <a:off x="17611" y="9722"/>
              <a:ext cx="405" cy="405"/>
              <a:chOff x="18313" y="12274"/>
              <a:chExt cx="520" cy="520"/>
            </a:xfrm>
          </p:grpSpPr>
          <p:sp>
            <p:nvSpPr>
              <p:cNvPr id="221" name="椭圆 220"/>
              <p:cNvSpPr/>
              <p:nvPr/>
            </p:nvSpPr>
            <p:spPr>
              <a:xfrm>
                <a:off x="18313" y="12274"/>
                <a:ext cx="520" cy="521"/>
              </a:xfrm>
              <a:prstGeom prst="ellipse">
                <a:avLst/>
              </a:prstGeom>
              <a:solidFill>
                <a:srgbClr val="80808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222" name="图片 221" descr="电梯-01"/>
              <p:cNvPicPr>
                <a:picLocks noChangeAspect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8394" y="12352"/>
                <a:ext cx="360" cy="360"/>
              </a:xfrm>
              <a:prstGeom prst="rect">
                <a:avLst/>
              </a:prstGeom>
            </p:spPr>
          </p:pic>
        </p:grpSp>
        <p:sp>
          <p:nvSpPr>
            <p:cNvPr id="223" name="文本框 222"/>
            <p:cNvSpPr txBox="1"/>
            <p:nvPr/>
          </p:nvSpPr>
          <p:spPr>
            <a:xfrm>
              <a:off x="4592" y="10254"/>
              <a:ext cx="935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休闲区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24" name="椭圆 223"/>
            <p:cNvSpPr/>
            <p:nvPr/>
          </p:nvSpPr>
          <p:spPr>
            <a:xfrm>
              <a:off x="4860" y="9738"/>
              <a:ext cx="405" cy="406"/>
            </a:xfrm>
            <a:prstGeom prst="ellipse">
              <a:avLst/>
            </a:prstGeom>
            <a:solidFill>
              <a:srgbClr val="FFF0C8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25" name="文本框 224"/>
            <p:cNvSpPr txBox="1"/>
            <p:nvPr/>
          </p:nvSpPr>
          <p:spPr>
            <a:xfrm>
              <a:off x="5377" y="10264"/>
              <a:ext cx="1069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垂直交通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27" name="椭圆 226"/>
            <p:cNvSpPr/>
            <p:nvPr/>
          </p:nvSpPr>
          <p:spPr>
            <a:xfrm>
              <a:off x="5709" y="9750"/>
              <a:ext cx="405" cy="406"/>
            </a:xfrm>
            <a:prstGeom prst="ellipse">
              <a:avLst/>
            </a:prstGeom>
            <a:solidFill>
              <a:srgbClr val="DCE1F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31" name="文本框 230"/>
            <p:cNvSpPr txBox="1"/>
            <p:nvPr/>
          </p:nvSpPr>
          <p:spPr>
            <a:xfrm>
              <a:off x="13733" y="10266"/>
              <a:ext cx="1382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司乘休息室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232" name="组合 231"/>
            <p:cNvGrpSpPr/>
            <p:nvPr/>
          </p:nvGrpSpPr>
          <p:grpSpPr>
            <a:xfrm rot="0">
              <a:off x="14209" y="9726"/>
              <a:ext cx="407" cy="407"/>
              <a:chOff x="17232" y="13204"/>
              <a:chExt cx="580" cy="580"/>
            </a:xfrm>
          </p:grpSpPr>
          <p:sp>
            <p:nvSpPr>
              <p:cNvPr id="233" name="椭圆 232"/>
              <p:cNvSpPr/>
              <p:nvPr/>
            </p:nvSpPr>
            <p:spPr>
              <a:xfrm>
                <a:off x="17232" y="13204"/>
                <a:ext cx="581" cy="58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10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234" name="图片 233" descr="司乘休息"/>
              <p:cNvPicPr>
                <a:picLocks noChangeAspect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7332" y="13304"/>
                <a:ext cx="380" cy="380"/>
              </a:xfrm>
              <a:prstGeom prst="rect">
                <a:avLst/>
              </a:prstGeom>
            </p:spPr>
          </p:pic>
        </p:grpSp>
        <p:sp>
          <p:nvSpPr>
            <p:cNvPr id="235" name="文本框 234"/>
            <p:cNvSpPr txBox="1"/>
            <p:nvPr/>
          </p:nvSpPr>
          <p:spPr>
            <a:xfrm>
              <a:off x="14832" y="10264"/>
              <a:ext cx="875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淋浴间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236" name="组合 235"/>
            <p:cNvGrpSpPr/>
            <p:nvPr/>
          </p:nvGrpSpPr>
          <p:grpSpPr>
            <a:xfrm rot="0">
              <a:off x="15064" y="9726"/>
              <a:ext cx="409" cy="409"/>
              <a:chOff x="15760" y="13204"/>
              <a:chExt cx="580" cy="580"/>
            </a:xfrm>
          </p:grpSpPr>
          <p:sp>
            <p:nvSpPr>
              <p:cNvPr id="237" name="椭圆 236"/>
              <p:cNvSpPr/>
              <p:nvPr/>
            </p:nvSpPr>
            <p:spPr>
              <a:xfrm>
                <a:off x="15760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10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238" name="图片 237" descr="淋浴"/>
              <p:cNvPicPr>
                <a:picLocks noChangeAspect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5790" y="13255"/>
                <a:ext cx="484" cy="484"/>
              </a:xfrm>
              <a:prstGeom prst="rect">
                <a:avLst/>
              </a:prstGeom>
            </p:spPr>
          </p:pic>
        </p:grpSp>
        <p:sp>
          <p:nvSpPr>
            <p:cNvPr id="239" name="文本框 238"/>
            <p:cNvSpPr txBox="1"/>
            <p:nvPr/>
          </p:nvSpPr>
          <p:spPr>
            <a:xfrm>
              <a:off x="15679" y="10263"/>
              <a:ext cx="875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洗衣区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240" name="组合 239"/>
            <p:cNvGrpSpPr/>
            <p:nvPr/>
          </p:nvGrpSpPr>
          <p:grpSpPr>
            <a:xfrm>
              <a:off x="15911" y="9725"/>
              <a:ext cx="410" cy="410"/>
              <a:chOff x="16199" y="9725"/>
              <a:chExt cx="410" cy="410"/>
            </a:xfrm>
          </p:grpSpPr>
          <p:sp>
            <p:nvSpPr>
              <p:cNvPr id="241" name="椭圆 240"/>
              <p:cNvSpPr/>
              <p:nvPr/>
            </p:nvSpPr>
            <p:spPr>
              <a:xfrm>
                <a:off x="16199" y="9725"/>
                <a:ext cx="410" cy="410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10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242" name="图片 241" descr="洗衣机"/>
              <p:cNvPicPr>
                <a:picLocks noChangeAspect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6265" y="9800"/>
                <a:ext cx="284" cy="284"/>
              </a:xfrm>
              <a:prstGeom prst="rect">
                <a:avLst/>
              </a:prstGeom>
            </p:spPr>
          </p:pic>
        </p:grpSp>
      </p:grpSp>
      <p:sp>
        <p:nvSpPr>
          <p:cNvPr id="245" name="矩形 244"/>
          <p:cNvSpPr/>
          <p:nvPr/>
        </p:nvSpPr>
        <p:spPr>
          <a:xfrm>
            <a:off x="683260" y="1278890"/>
            <a:ext cx="971550" cy="187198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246" name="矩形 245"/>
          <p:cNvSpPr/>
          <p:nvPr/>
        </p:nvSpPr>
        <p:spPr>
          <a:xfrm>
            <a:off x="1892300" y="2297430"/>
            <a:ext cx="550545" cy="47561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247" name="矩形 246"/>
          <p:cNvSpPr/>
          <p:nvPr/>
        </p:nvSpPr>
        <p:spPr>
          <a:xfrm>
            <a:off x="1341755" y="1800225"/>
            <a:ext cx="312420" cy="62738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251" name="矩形 250"/>
          <p:cNvSpPr/>
          <p:nvPr/>
        </p:nvSpPr>
        <p:spPr>
          <a:xfrm>
            <a:off x="1331595" y="2629535"/>
            <a:ext cx="312420" cy="15684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253" name="矩形 252"/>
          <p:cNvSpPr/>
          <p:nvPr/>
        </p:nvSpPr>
        <p:spPr>
          <a:xfrm>
            <a:off x="1331595" y="2794000"/>
            <a:ext cx="312420" cy="1644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254" name="矩形 253"/>
          <p:cNvSpPr/>
          <p:nvPr/>
        </p:nvSpPr>
        <p:spPr>
          <a:xfrm>
            <a:off x="1331595" y="2973705"/>
            <a:ext cx="540000" cy="1644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grpSp>
        <p:nvGrpSpPr>
          <p:cNvPr id="257" name="组合 256"/>
          <p:cNvGrpSpPr/>
          <p:nvPr/>
        </p:nvGrpSpPr>
        <p:grpSpPr>
          <a:xfrm>
            <a:off x="1564005" y="3018790"/>
            <a:ext cx="90000" cy="90000"/>
            <a:chOff x="10348" y="7221"/>
            <a:chExt cx="342" cy="346"/>
          </a:xfrm>
        </p:grpSpPr>
        <p:sp>
          <p:nvSpPr>
            <p:cNvPr id="255" name="椭圆 254"/>
            <p:cNvSpPr/>
            <p:nvPr/>
          </p:nvSpPr>
          <p:spPr>
            <a:xfrm>
              <a:off x="10348" y="7221"/>
              <a:ext cx="342" cy="347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56" name="图片 255" descr="热水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0414" y="7272"/>
              <a:ext cx="232" cy="235"/>
            </a:xfrm>
            <a:prstGeom prst="rect">
              <a:avLst/>
            </a:prstGeom>
          </p:spPr>
        </p:pic>
      </p:grpSp>
      <p:grpSp>
        <p:nvGrpSpPr>
          <p:cNvPr id="260" name="组合 259"/>
          <p:cNvGrpSpPr/>
          <p:nvPr/>
        </p:nvGrpSpPr>
        <p:grpSpPr>
          <a:xfrm>
            <a:off x="1443990" y="2827020"/>
            <a:ext cx="90000" cy="90000"/>
            <a:chOff x="8917" y="7221"/>
            <a:chExt cx="342" cy="346"/>
          </a:xfrm>
        </p:grpSpPr>
        <p:sp>
          <p:nvSpPr>
            <p:cNvPr id="258" name="椭圆 257"/>
            <p:cNvSpPr/>
            <p:nvPr/>
          </p:nvSpPr>
          <p:spPr>
            <a:xfrm>
              <a:off x="8917" y="7221"/>
              <a:ext cx="342" cy="347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59" name="图片 258" descr="残疾人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963" y="7260"/>
              <a:ext cx="243" cy="247"/>
            </a:xfrm>
            <a:prstGeom prst="rect">
              <a:avLst/>
            </a:prstGeom>
          </p:spPr>
        </p:pic>
      </p:grpSp>
      <p:sp>
        <p:nvSpPr>
          <p:cNvPr id="261" name="矩形 260"/>
          <p:cNvSpPr/>
          <p:nvPr/>
        </p:nvSpPr>
        <p:spPr>
          <a:xfrm>
            <a:off x="1342390" y="1278890"/>
            <a:ext cx="312420" cy="15684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62" name="矩形 261"/>
          <p:cNvSpPr/>
          <p:nvPr/>
        </p:nvSpPr>
        <p:spPr>
          <a:xfrm>
            <a:off x="1654810" y="1278890"/>
            <a:ext cx="215900" cy="15684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grpSp>
        <p:nvGrpSpPr>
          <p:cNvPr id="265" name="组合 264"/>
          <p:cNvGrpSpPr/>
          <p:nvPr/>
        </p:nvGrpSpPr>
        <p:grpSpPr>
          <a:xfrm>
            <a:off x="1447800" y="1313180"/>
            <a:ext cx="90000" cy="90000"/>
            <a:chOff x="13224" y="7220"/>
            <a:chExt cx="342" cy="346"/>
          </a:xfrm>
        </p:grpSpPr>
        <p:sp>
          <p:nvSpPr>
            <p:cNvPr id="263" name="椭圆 262"/>
            <p:cNvSpPr/>
            <p:nvPr/>
          </p:nvSpPr>
          <p:spPr>
            <a:xfrm>
              <a:off x="13224" y="7220"/>
              <a:ext cx="342" cy="347"/>
            </a:xfrm>
            <a:prstGeom prst="ellipse">
              <a:avLst/>
            </a:prstGeom>
            <a:solidFill>
              <a:srgbClr val="80808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64" name="图片 263" descr="管理用房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3235" y="7231"/>
              <a:ext cx="316" cy="320"/>
            </a:xfrm>
            <a:prstGeom prst="rect">
              <a:avLst/>
            </a:prstGeom>
          </p:spPr>
        </p:pic>
      </p:grpSp>
      <p:grpSp>
        <p:nvGrpSpPr>
          <p:cNvPr id="268" name="组合 267"/>
          <p:cNvGrpSpPr/>
          <p:nvPr/>
        </p:nvGrpSpPr>
        <p:grpSpPr>
          <a:xfrm>
            <a:off x="1715135" y="1320165"/>
            <a:ext cx="90000" cy="90000"/>
            <a:chOff x="9635" y="7221"/>
            <a:chExt cx="342" cy="346"/>
          </a:xfrm>
        </p:grpSpPr>
        <p:sp>
          <p:nvSpPr>
            <p:cNvPr id="266" name="椭圆 265"/>
            <p:cNvSpPr/>
            <p:nvPr/>
          </p:nvSpPr>
          <p:spPr>
            <a:xfrm>
              <a:off x="9635" y="7221"/>
              <a:ext cx="342" cy="347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67" name="图片 266" descr="母婴室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673" y="7259"/>
              <a:ext cx="263" cy="267"/>
            </a:xfrm>
            <a:prstGeom prst="rect">
              <a:avLst/>
            </a:prstGeom>
          </p:spPr>
        </p:pic>
      </p:grpSp>
      <p:sp>
        <p:nvSpPr>
          <p:cNvPr id="269" name="矩形 268"/>
          <p:cNvSpPr/>
          <p:nvPr/>
        </p:nvSpPr>
        <p:spPr>
          <a:xfrm>
            <a:off x="1123315" y="2973070"/>
            <a:ext cx="218440" cy="15684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grpSp>
        <p:nvGrpSpPr>
          <p:cNvPr id="272" name="组合 271"/>
          <p:cNvGrpSpPr/>
          <p:nvPr/>
        </p:nvGrpSpPr>
        <p:grpSpPr>
          <a:xfrm>
            <a:off x="1192530" y="3010535"/>
            <a:ext cx="90000" cy="90000"/>
            <a:chOff x="8533" y="6519"/>
            <a:chExt cx="346" cy="350"/>
          </a:xfrm>
        </p:grpSpPr>
        <p:sp>
          <p:nvSpPr>
            <p:cNvPr id="270" name="椭圆 269"/>
            <p:cNvSpPr/>
            <p:nvPr/>
          </p:nvSpPr>
          <p:spPr>
            <a:xfrm>
              <a:off x="8533" y="6519"/>
              <a:ext cx="346" cy="351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71" name="图片 270" descr="淋浴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8551" y="6549"/>
              <a:ext cx="288" cy="292"/>
            </a:xfrm>
            <a:prstGeom prst="rect">
              <a:avLst/>
            </a:prstGeom>
          </p:spPr>
        </p:pic>
      </p:grpSp>
      <p:sp>
        <p:nvSpPr>
          <p:cNvPr id="273" name="矩形 272"/>
          <p:cNvSpPr/>
          <p:nvPr/>
        </p:nvSpPr>
        <p:spPr>
          <a:xfrm>
            <a:off x="1118870" y="1281430"/>
            <a:ext cx="225425" cy="15113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grpSp>
        <p:nvGrpSpPr>
          <p:cNvPr id="274" name="组合 273"/>
          <p:cNvGrpSpPr/>
          <p:nvPr/>
        </p:nvGrpSpPr>
        <p:grpSpPr>
          <a:xfrm>
            <a:off x="1188085" y="1322705"/>
            <a:ext cx="90000" cy="90000"/>
            <a:chOff x="8533" y="6519"/>
            <a:chExt cx="346" cy="350"/>
          </a:xfrm>
        </p:grpSpPr>
        <p:sp>
          <p:nvSpPr>
            <p:cNvPr id="275" name="椭圆 274"/>
            <p:cNvSpPr/>
            <p:nvPr/>
          </p:nvSpPr>
          <p:spPr>
            <a:xfrm>
              <a:off x="8533" y="6519"/>
              <a:ext cx="346" cy="351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10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76" name="图片 275" descr="淋浴"/>
            <p:cNvPicPr>
              <a:picLocks noChangeAspect="1"/>
            </p:cNvPicPr>
            <p:nvPr/>
          </p:nvPicPr>
          <p:blipFill>
            <a:blip r:embed="rId14"/>
            <a:stretch>
              <a:fillRect/>
            </a:stretch>
          </p:blipFill>
          <p:spPr>
            <a:xfrm>
              <a:off x="8551" y="6549"/>
              <a:ext cx="288" cy="292"/>
            </a:xfrm>
            <a:prstGeom prst="rect">
              <a:avLst/>
            </a:prstGeom>
          </p:spPr>
        </p:pic>
      </p:grpSp>
      <p:grpSp>
        <p:nvGrpSpPr>
          <p:cNvPr id="283" name="组合 282"/>
          <p:cNvGrpSpPr/>
          <p:nvPr/>
        </p:nvGrpSpPr>
        <p:grpSpPr>
          <a:xfrm>
            <a:off x="1812290" y="2824480"/>
            <a:ext cx="108000" cy="108000"/>
            <a:chOff x="4616" y="7221"/>
            <a:chExt cx="342" cy="346"/>
          </a:xfrm>
        </p:grpSpPr>
        <p:sp>
          <p:nvSpPr>
            <p:cNvPr id="281" name="椭圆 280"/>
            <p:cNvSpPr/>
            <p:nvPr/>
          </p:nvSpPr>
          <p:spPr>
            <a:xfrm>
              <a:off x="4616" y="7221"/>
              <a:ext cx="343" cy="347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82" name="图片 281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690" y="7281"/>
              <a:ext cx="232" cy="236"/>
            </a:xfrm>
            <a:prstGeom prst="rect">
              <a:avLst/>
            </a:prstGeom>
          </p:spPr>
        </p:pic>
      </p:grpSp>
      <p:grpSp>
        <p:nvGrpSpPr>
          <p:cNvPr id="288" name="组合 287"/>
          <p:cNvGrpSpPr/>
          <p:nvPr/>
        </p:nvGrpSpPr>
        <p:grpSpPr>
          <a:xfrm>
            <a:off x="4730115" y="808355"/>
            <a:ext cx="217170" cy="219710"/>
            <a:chOff x="4616" y="7221"/>
            <a:chExt cx="342" cy="346"/>
          </a:xfrm>
        </p:grpSpPr>
        <p:sp>
          <p:nvSpPr>
            <p:cNvPr id="286" name="椭圆 285"/>
            <p:cNvSpPr/>
            <p:nvPr/>
          </p:nvSpPr>
          <p:spPr>
            <a:xfrm>
              <a:off x="4616" y="7221"/>
              <a:ext cx="343" cy="347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87" name="图片 286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690" y="7281"/>
              <a:ext cx="232" cy="236"/>
            </a:xfrm>
            <a:prstGeom prst="rect">
              <a:avLst/>
            </a:prstGeom>
          </p:spPr>
        </p:pic>
      </p:grpSp>
      <p:grpSp>
        <p:nvGrpSpPr>
          <p:cNvPr id="289" name="组合 288"/>
          <p:cNvGrpSpPr/>
          <p:nvPr/>
        </p:nvGrpSpPr>
        <p:grpSpPr>
          <a:xfrm>
            <a:off x="5370195" y="808355"/>
            <a:ext cx="217170" cy="219710"/>
            <a:chOff x="4616" y="7221"/>
            <a:chExt cx="342" cy="346"/>
          </a:xfrm>
        </p:grpSpPr>
        <p:sp>
          <p:nvSpPr>
            <p:cNvPr id="290" name="椭圆 289"/>
            <p:cNvSpPr/>
            <p:nvPr/>
          </p:nvSpPr>
          <p:spPr>
            <a:xfrm>
              <a:off x="4616" y="7221"/>
              <a:ext cx="343" cy="347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91" name="图片 290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690" y="7281"/>
              <a:ext cx="232" cy="236"/>
            </a:xfrm>
            <a:prstGeom prst="rect">
              <a:avLst/>
            </a:prstGeom>
          </p:spPr>
        </p:pic>
      </p:grpSp>
      <p:grpSp>
        <p:nvGrpSpPr>
          <p:cNvPr id="292" name="组合 291"/>
          <p:cNvGrpSpPr/>
          <p:nvPr/>
        </p:nvGrpSpPr>
        <p:grpSpPr>
          <a:xfrm>
            <a:off x="6388100" y="2259330"/>
            <a:ext cx="217170" cy="219710"/>
            <a:chOff x="4616" y="7221"/>
            <a:chExt cx="342" cy="346"/>
          </a:xfrm>
        </p:grpSpPr>
        <p:sp>
          <p:nvSpPr>
            <p:cNvPr id="293" name="椭圆 292"/>
            <p:cNvSpPr/>
            <p:nvPr/>
          </p:nvSpPr>
          <p:spPr>
            <a:xfrm>
              <a:off x="4616" y="7221"/>
              <a:ext cx="343" cy="347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94" name="图片 293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690" y="7281"/>
              <a:ext cx="232" cy="236"/>
            </a:xfrm>
            <a:prstGeom prst="rect">
              <a:avLst/>
            </a:prstGeom>
          </p:spPr>
        </p:pic>
      </p:grpSp>
      <p:grpSp>
        <p:nvGrpSpPr>
          <p:cNvPr id="295" name="组合 294"/>
          <p:cNvGrpSpPr/>
          <p:nvPr/>
        </p:nvGrpSpPr>
        <p:grpSpPr>
          <a:xfrm>
            <a:off x="6973570" y="1010285"/>
            <a:ext cx="217170" cy="219710"/>
            <a:chOff x="4616" y="7221"/>
            <a:chExt cx="342" cy="346"/>
          </a:xfrm>
        </p:grpSpPr>
        <p:sp>
          <p:nvSpPr>
            <p:cNvPr id="296" name="椭圆 295"/>
            <p:cNvSpPr/>
            <p:nvPr/>
          </p:nvSpPr>
          <p:spPr>
            <a:xfrm>
              <a:off x="4616" y="7221"/>
              <a:ext cx="343" cy="347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97" name="图片 296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690" y="7281"/>
              <a:ext cx="232" cy="236"/>
            </a:xfrm>
            <a:prstGeom prst="rect">
              <a:avLst/>
            </a:prstGeom>
          </p:spPr>
        </p:pic>
      </p:grpSp>
      <p:grpSp>
        <p:nvGrpSpPr>
          <p:cNvPr id="298" name="组合 297"/>
          <p:cNvGrpSpPr/>
          <p:nvPr/>
        </p:nvGrpSpPr>
        <p:grpSpPr>
          <a:xfrm>
            <a:off x="7607300" y="1593215"/>
            <a:ext cx="216000" cy="216000"/>
            <a:chOff x="13224" y="7220"/>
            <a:chExt cx="342" cy="346"/>
          </a:xfrm>
        </p:grpSpPr>
        <p:sp>
          <p:nvSpPr>
            <p:cNvPr id="299" name="椭圆 298"/>
            <p:cNvSpPr/>
            <p:nvPr/>
          </p:nvSpPr>
          <p:spPr>
            <a:xfrm>
              <a:off x="13224" y="7220"/>
              <a:ext cx="342" cy="347"/>
            </a:xfrm>
            <a:prstGeom prst="ellipse">
              <a:avLst/>
            </a:prstGeom>
            <a:solidFill>
              <a:srgbClr val="80808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300" name="图片 299" descr="管理用房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3235" y="7231"/>
              <a:ext cx="316" cy="320"/>
            </a:xfrm>
            <a:prstGeom prst="rect">
              <a:avLst/>
            </a:prstGeom>
          </p:spPr>
        </p:pic>
      </p:grpSp>
      <p:sp>
        <p:nvSpPr>
          <p:cNvPr id="301" name="矩形 300"/>
          <p:cNvSpPr/>
          <p:nvPr/>
        </p:nvSpPr>
        <p:spPr>
          <a:xfrm>
            <a:off x="3668395" y="2508250"/>
            <a:ext cx="550545" cy="26543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302" name="矩形 301"/>
          <p:cNvSpPr/>
          <p:nvPr/>
        </p:nvSpPr>
        <p:spPr>
          <a:xfrm>
            <a:off x="3669030" y="2297430"/>
            <a:ext cx="544830" cy="2108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grpSp>
        <p:nvGrpSpPr>
          <p:cNvPr id="303" name="组合 302"/>
          <p:cNvGrpSpPr/>
          <p:nvPr/>
        </p:nvGrpSpPr>
        <p:grpSpPr>
          <a:xfrm>
            <a:off x="3881755" y="2272665"/>
            <a:ext cx="217170" cy="219710"/>
            <a:chOff x="6113" y="3579"/>
            <a:chExt cx="342" cy="346"/>
          </a:xfrm>
        </p:grpSpPr>
        <p:sp>
          <p:nvSpPr>
            <p:cNvPr id="278" name="椭圆 277"/>
            <p:cNvSpPr/>
            <p:nvPr/>
          </p:nvSpPr>
          <p:spPr>
            <a:xfrm>
              <a:off x="6113" y="3579"/>
              <a:ext cx="342" cy="347"/>
            </a:xfrm>
            <a:prstGeom prst="ellipse">
              <a:avLst/>
            </a:prstGeom>
            <a:solidFill>
              <a:srgbClr val="C0000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79" name="图片 278" descr="咨询台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46" y="3618"/>
              <a:ext cx="289" cy="293"/>
            </a:xfrm>
            <a:prstGeom prst="rect">
              <a:avLst/>
            </a:prstGeom>
          </p:spPr>
        </p:pic>
      </p:grpSp>
      <p:sp>
        <p:nvSpPr>
          <p:cNvPr id="304" name="文本框 303"/>
          <p:cNvSpPr txBox="1"/>
          <p:nvPr/>
        </p:nvSpPr>
        <p:spPr>
          <a:xfrm>
            <a:off x="711893" y="1721202"/>
            <a:ext cx="570637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</a:rPr>
              <a:t>卫生间</a:t>
            </a:r>
            <a:endParaRPr lang="zh-CN" altLang="en-US" sz="2000"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2627468" y="54663"/>
            <a:ext cx="3314065" cy="361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none" lIns="85773" tIns="42886" rIns="85773" bIns="42886" numCol="1" anchor="ctr" anchorCtr="0" compatLnSpc="1">
            <a:spAutoFit/>
          </a:bodyPr>
          <a:lstStyle/>
          <a:p>
            <a:pPr indent="384175" defTabSz="857885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b="1" dirty="0" smtClean="0">
                <a:solidFill>
                  <a:srgbClr val="1F497D">
                    <a:lumMod val="75000"/>
                  </a:srgbClr>
                </a:solidFill>
                <a:latin typeface="黑体" panose="02010609060101010101" pitchFamily="49" charset="-122"/>
                <a:ea typeface="黑体" panose="02010609060101010101" pitchFamily="49" charset="-122"/>
                <a:cs typeface="仿宋_GB2312" panose="02010609030101010101" pitchFamily="49" charset="-122"/>
              </a:rPr>
              <a:t>富阳（西）服务区业态规划</a:t>
            </a:r>
            <a:endParaRPr lang="zh-CN" altLang="en-US" b="1" dirty="0" smtClean="0">
              <a:solidFill>
                <a:srgbClr val="4F81BD">
                  <a:lumMod val="75000"/>
                </a:srgbClr>
              </a:solidFill>
              <a:latin typeface="黑体" panose="02010609060101010101" pitchFamily="49" charset="-122"/>
              <a:ea typeface="黑体" panose="02010609060101010101" pitchFamily="49" charset="-122"/>
              <a:cs typeface="宋体" panose="02010600030101010101" pitchFamily="2" charset="-122"/>
            </a:endParaRPr>
          </a:p>
        </p:txBody>
      </p:sp>
      <p:grpSp>
        <p:nvGrpSpPr>
          <p:cNvPr id="34" name="组合 33"/>
          <p:cNvGrpSpPr/>
          <p:nvPr/>
        </p:nvGrpSpPr>
        <p:grpSpPr>
          <a:xfrm>
            <a:off x="976761" y="486110"/>
            <a:ext cx="7546028" cy="3519036"/>
            <a:chOff x="1538" y="1560"/>
            <a:chExt cx="11884" cy="5542"/>
          </a:xfrm>
        </p:grpSpPr>
        <p:pic>
          <p:nvPicPr>
            <p:cNvPr id="3074" name="Picture 2" descr="C:/Users/DELL05/Desktop/1753670492671.jpg1753670492671"/>
            <p:cNvPicPr>
              <a:picLocks noChangeAspect="1" noChangeArrowheads="1"/>
            </p:cNvPicPr>
            <p:nvPr/>
          </p:nvPicPr>
          <p:blipFill>
            <a:blip r:embed="rId1"/>
            <a:srcRect t="72" b="72"/>
            <a:stretch>
              <a:fillRect/>
            </a:stretch>
          </p:blipFill>
          <p:spPr bwMode="auto">
            <a:xfrm>
              <a:off x="1538" y="1560"/>
              <a:ext cx="11884" cy="55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矩形 3"/>
            <p:cNvSpPr/>
            <p:nvPr/>
          </p:nvSpPr>
          <p:spPr>
            <a:xfrm>
              <a:off x="6344" y="4482"/>
              <a:ext cx="721" cy="611"/>
            </a:xfrm>
            <a:prstGeom prst="rect">
              <a:avLst/>
            </a:prstGeom>
            <a:solidFill>
              <a:srgbClr val="DF6B3C"/>
            </a:solidFill>
            <a:ln w="28575" cmpd="sng">
              <a:solidFill>
                <a:srgbClr val="FFFFFF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5773" tIns="42886" rIns="85773" bIns="42886" rtlCol="0" anchor="ctr"/>
            <a:lstStyle/>
            <a:p>
              <a:pPr algn="ctr" defTabSz="857885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6304" y="4487"/>
              <a:ext cx="823" cy="642"/>
            </a:xfrm>
            <a:prstGeom prst="rect">
              <a:avLst/>
            </a:prstGeom>
            <a:noFill/>
          </p:spPr>
          <p:txBody>
            <a:bodyPr wrap="square" lIns="85773" tIns="42886" rIns="85773" bIns="42886" rtlCol="0">
              <a:spAutoFit/>
            </a:bodyPr>
            <a:lstStyle/>
            <a:p>
              <a:pPr algn="l" defTabSz="857885"/>
              <a:r>
                <a:rPr lang="en-US" altLang="zh-CN" sz="700" dirty="0">
                  <a:solidFill>
                    <a:prstClr val="black"/>
                  </a:solidFill>
                  <a:sym typeface="+mn-ea"/>
                </a:rPr>
                <a:t>W-05</a:t>
              </a:r>
              <a:endParaRPr lang="en-US" altLang="zh-CN" sz="700" dirty="0">
                <a:solidFill>
                  <a:prstClr val="black"/>
                </a:solidFill>
              </a:endParaRPr>
            </a:p>
            <a:p>
              <a:pPr algn="ctr" defTabSz="857885"/>
              <a:r>
                <a:rPr lang="zh-CN" altLang="en-US" sz="700" dirty="0">
                  <a:solidFill>
                    <a:prstClr val="black"/>
                  </a:solidFill>
                </a:rPr>
                <a:t>粽子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r" defTabSz="857885"/>
              <a:r>
                <a:rPr lang="en-US" altLang="zh-CN" sz="700" dirty="0">
                  <a:solidFill>
                    <a:prstClr val="black"/>
                  </a:solidFill>
                </a:rPr>
                <a:t>40</a:t>
              </a:r>
              <a:r>
                <a:rPr lang="zh-CN" altLang="en-US" sz="700" dirty="0">
                  <a:solidFill>
                    <a:prstClr val="black"/>
                  </a:solidFill>
                </a:rPr>
                <a:t>㎡</a:t>
              </a:r>
              <a:endParaRPr lang="zh-CN" altLang="en-US" sz="700" dirty="0">
                <a:solidFill>
                  <a:prstClr val="black"/>
                </a:solidFill>
              </a:endParaRPr>
            </a:p>
          </p:txBody>
        </p:sp>
        <p:sp>
          <p:nvSpPr>
            <p:cNvPr id="8" name="矩形 7"/>
            <p:cNvSpPr/>
            <p:nvPr/>
          </p:nvSpPr>
          <p:spPr>
            <a:xfrm>
              <a:off x="5676" y="4483"/>
              <a:ext cx="692" cy="612"/>
            </a:xfrm>
            <a:prstGeom prst="rect">
              <a:avLst/>
            </a:prstGeom>
            <a:solidFill>
              <a:srgbClr val="1EA3AC"/>
            </a:solidFill>
            <a:ln w="28575" cmpd="sng">
              <a:solidFill>
                <a:srgbClr val="FFFFFF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5773" tIns="42886" rIns="85773" bIns="42886" rtlCol="0" anchor="ctr"/>
            <a:lstStyle/>
            <a:p>
              <a:pPr algn="ctr" defTabSz="857885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9" name="矩形 8"/>
            <p:cNvSpPr/>
            <p:nvPr/>
          </p:nvSpPr>
          <p:spPr>
            <a:xfrm>
              <a:off x="5033" y="4514"/>
              <a:ext cx="692" cy="511"/>
            </a:xfrm>
            <a:prstGeom prst="rect">
              <a:avLst/>
            </a:prstGeom>
            <a:solidFill>
              <a:schemeClr val="accent2"/>
            </a:solidFill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5773" tIns="42886" rIns="85773" bIns="42886" rtlCol="0" anchor="ctr"/>
            <a:lstStyle/>
            <a:p>
              <a:pPr algn="ctr" defTabSz="857885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0" name="矩形 9"/>
            <p:cNvSpPr/>
            <p:nvPr/>
          </p:nvSpPr>
          <p:spPr>
            <a:xfrm>
              <a:off x="3677" y="4486"/>
              <a:ext cx="692" cy="610"/>
            </a:xfrm>
            <a:prstGeom prst="rect">
              <a:avLst/>
            </a:prstGeom>
            <a:solidFill>
              <a:srgbClr val="E3AC8D"/>
            </a:solidFill>
            <a:ln w="28575" cmpd="sng">
              <a:solidFill>
                <a:srgbClr val="FFFFFF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5773" tIns="42886" rIns="85773" bIns="42886" rtlCol="0" anchor="ctr"/>
            <a:lstStyle/>
            <a:p>
              <a:pPr algn="ctr" defTabSz="857885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3640" y="4464"/>
              <a:ext cx="754" cy="642"/>
            </a:xfrm>
            <a:prstGeom prst="rect">
              <a:avLst/>
            </a:prstGeom>
            <a:noFill/>
          </p:spPr>
          <p:txBody>
            <a:bodyPr wrap="square" lIns="85773" tIns="42886" rIns="85773" bIns="42886" rtlCol="0">
              <a:spAutoFit/>
            </a:bodyPr>
            <a:lstStyle/>
            <a:p>
              <a:pPr algn="l" defTabSz="857885">
                <a:buClrTx/>
                <a:buSzTx/>
                <a:buFontTx/>
              </a:pPr>
              <a:r>
                <a:rPr lang="en-US" altLang="zh-CN" sz="700" dirty="0">
                  <a:solidFill>
                    <a:prstClr val="black"/>
                  </a:solidFill>
                  <a:sym typeface="+mn-ea"/>
                </a:rPr>
                <a:t>W-09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ctr" defTabSz="857885">
                <a:buClrTx/>
                <a:buSzTx/>
                <a:buFontTx/>
              </a:pPr>
              <a:r>
                <a:rPr lang="zh-CN" altLang="en-US" sz="700" dirty="0">
                  <a:solidFill>
                    <a:prstClr val="black"/>
                  </a:solidFill>
                </a:rPr>
                <a:t>咖啡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r" defTabSz="857885">
                <a:buClrTx/>
                <a:buSzTx/>
                <a:buFontTx/>
              </a:pPr>
              <a:r>
                <a:rPr lang="zh-CN" altLang="en-US" sz="700" dirty="0">
                  <a:solidFill>
                    <a:prstClr val="black"/>
                  </a:solidFill>
                </a:rPr>
                <a:t>40㎡</a:t>
              </a:r>
              <a:endParaRPr lang="zh-CN" altLang="en-US" sz="700" dirty="0">
                <a:solidFill>
                  <a:prstClr val="black"/>
                </a:solidFill>
              </a:endParaRPr>
            </a:p>
          </p:txBody>
        </p:sp>
        <p:sp>
          <p:nvSpPr>
            <p:cNvPr id="13" name="矩形 12"/>
            <p:cNvSpPr/>
            <p:nvPr/>
          </p:nvSpPr>
          <p:spPr>
            <a:xfrm>
              <a:off x="4023" y="3083"/>
              <a:ext cx="346" cy="619"/>
            </a:xfrm>
            <a:prstGeom prst="rect">
              <a:avLst/>
            </a:prstGeom>
            <a:solidFill>
              <a:srgbClr val="1EA3AC"/>
            </a:solidFill>
            <a:ln w="28575" cmpd="sng">
              <a:solidFill>
                <a:srgbClr val="FFFFFF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5773" tIns="42886" rIns="85773" bIns="42886" rtlCol="0" anchor="ctr"/>
            <a:lstStyle/>
            <a:p>
              <a:pPr algn="ctr" defTabSz="857885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3911" y="3083"/>
              <a:ext cx="552" cy="605"/>
            </a:xfrm>
            <a:prstGeom prst="rect">
              <a:avLst/>
            </a:prstGeom>
            <a:noFill/>
          </p:spPr>
          <p:txBody>
            <a:bodyPr wrap="square" lIns="85773" tIns="42886" rIns="85773" bIns="42886" rtlCol="0">
              <a:noAutofit/>
            </a:bodyPr>
            <a:lstStyle/>
            <a:p>
              <a:pPr algn="l" defTabSz="857885"/>
              <a:r>
                <a:rPr lang="en-US" altLang="zh-CN" sz="600" dirty="0">
                  <a:solidFill>
                    <a:prstClr val="black"/>
                  </a:solidFill>
                  <a:sym typeface="+mn-ea"/>
                </a:rPr>
                <a:t>W-04</a:t>
              </a:r>
              <a:endParaRPr lang="en-US" altLang="zh-CN" sz="600" dirty="0">
                <a:solidFill>
                  <a:prstClr val="black"/>
                </a:solidFill>
              </a:endParaRPr>
            </a:p>
            <a:p>
              <a:pPr algn="ctr" defTabSz="857885"/>
              <a:r>
                <a:rPr lang="zh-CN" altLang="en-US" sz="600" dirty="0">
                  <a:solidFill>
                    <a:prstClr val="black"/>
                  </a:solidFill>
                </a:rPr>
                <a:t>服装</a:t>
              </a:r>
              <a:endParaRPr lang="zh-CN" altLang="en-US" sz="600" dirty="0">
                <a:solidFill>
                  <a:prstClr val="black"/>
                </a:solidFill>
              </a:endParaRPr>
            </a:p>
            <a:p>
              <a:pPr algn="r" defTabSz="857885"/>
              <a:r>
                <a:rPr lang="en-US" altLang="zh-CN" sz="600" dirty="0">
                  <a:solidFill>
                    <a:prstClr val="black"/>
                  </a:solidFill>
                </a:rPr>
                <a:t>25</a:t>
              </a:r>
              <a:r>
                <a:rPr lang="zh-CN" altLang="en-US" sz="600" dirty="0">
                  <a:solidFill>
                    <a:prstClr val="black"/>
                  </a:solidFill>
                </a:rPr>
                <a:t>㎡</a:t>
              </a:r>
              <a:endParaRPr lang="zh-CN" altLang="en-US" sz="600" dirty="0">
                <a:solidFill>
                  <a:prstClr val="black"/>
                </a:solidFill>
              </a:endParaRPr>
            </a:p>
            <a:p>
              <a:pPr algn="ctr" defTabSz="857885"/>
              <a:endParaRPr lang="en-US" altLang="zh-CN" sz="800" dirty="0">
                <a:solidFill>
                  <a:prstClr val="black"/>
                </a:solidFill>
              </a:endParaRPr>
            </a:p>
            <a:p>
              <a:pPr algn="ctr" defTabSz="857885"/>
              <a:endParaRPr lang="en-US" altLang="zh-CN" sz="800" dirty="0">
                <a:solidFill>
                  <a:prstClr val="black"/>
                </a:solidFill>
              </a:endParaRP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997" y="4484"/>
              <a:ext cx="762" cy="610"/>
            </a:xfrm>
            <a:prstGeom prst="rect">
              <a:avLst/>
            </a:prstGeom>
            <a:solidFill>
              <a:srgbClr val="E3AC8D"/>
            </a:solidFill>
            <a:ln w="28575" cmpd="sng">
              <a:solidFill>
                <a:srgbClr val="FFFFFF"/>
              </a:solidFill>
              <a:prstDash val="solid"/>
            </a:ln>
          </p:spPr>
          <p:txBody>
            <a:bodyPr wrap="square" lIns="85773" tIns="42886" rIns="85773" bIns="42886" rtlCol="0">
              <a:noAutofit/>
            </a:bodyPr>
            <a:lstStyle/>
            <a:p>
              <a:pPr algn="ctr" defTabSz="857885"/>
              <a:endParaRPr lang="en-US" altLang="zh-CN" sz="800" dirty="0">
                <a:solidFill>
                  <a:prstClr val="black"/>
                </a:solidFill>
              </a:endParaRPr>
            </a:p>
          </p:txBody>
        </p:sp>
        <p:sp>
          <p:nvSpPr>
            <p:cNvPr id="15" name="矩形 14"/>
            <p:cNvSpPr/>
            <p:nvPr/>
          </p:nvSpPr>
          <p:spPr>
            <a:xfrm>
              <a:off x="4369" y="3135"/>
              <a:ext cx="692" cy="511"/>
            </a:xfrm>
            <a:prstGeom prst="rect">
              <a:avLst/>
            </a:prstGeom>
            <a:solidFill>
              <a:schemeClr val="accent2"/>
            </a:solidFill>
            <a:ln w="31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5773" tIns="42886" rIns="85773" bIns="42886" rtlCol="0" anchor="ctr"/>
            <a:lstStyle/>
            <a:p>
              <a:pPr algn="ctr" defTabSz="857885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5685" y="4438"/>
              <a:ext cx="762" cy="656"/>
            </a:xfrm>
            <a:prstGeom prst="rect">
              <a:avLst/>
            </a:prstGeom>
            <a:noFill/>
          </p:spPr>
          <p:txBody>
            <a:bodyPr wrap="square" lIns="85773" tIns="42886" rIns="85773" bIns="42886" rtlCol="0">
              <a:noAutofit/>
            </a:bodyPr>
            <a:lstStyle/>
            <a:p>
              <a:pPr algn="l" defTabSz="857885">
                <a:buClrTx/>
                <a:buSzTx/>
                <a:buFontTx/>
              </a:pPr>
              <a:r>
                <a:rPr lang="en-US" altLang="zh-CN" sz="700" dirty="0">
                  <a:solidFill>
                    <a:prstClr val="black"/>
                  </a:solidFill>
                  <a:sym typeface="+mn-ea"/>
                </a:rPr>
                <a:t>W-06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ctr" defTabSz="857885">
                <a:buClrTx/>
                <a:buSzTx/>
                <a:buFontTx/>
              </a:pPr>
              <a:r>
                <a:rPr lang="zh-CN" altLang="en-US" sz="700" dirty="0">
                  <a:solidFill>
                    <a:prstClr val="black"/>
                  </a:solidFill>
                </a:rPr>
                <a:t>微团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r" defTabSz="857885">
                <a:buClrTx/>
                <a:buSzTx/>
                <a:buFontTx/>
              </a:pPr>
              <a:r>
                <a:rPr lang="zh-CN" altLang="en-US" sz="700" dirty="0">
                  <a:solidFill>
                    <a:prstClr val="black"/>
                  </a:solidFill>
                </a:rPr>
                <a:t>40㎡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ctr" defTabSz="857885">
                <a:buClrTx/>
                <a:buSzTx/>
                <a:buFontTx/>
              </a:pPr>
              <a:endParaRPr lang="zh-CN" altLang="en-US" sz="700" dirty="0">
                <a:solidFill>
                  <a:prstClr val="black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4394" y="3093"/>
              <a:ext cx="705" cy="609"/>
            </a:xfrm>
            <a:prstGeom prst="rect">
              <a:avLst/>
            </a:prstGeom>
            <a:solidFill>
              <a:srgbClr val="E3AC8D"/>
            </a:solidFill>
            <a:ln w="28575" cmpd="sng">
              <a:solidFill>
                <a:srgbClr val="FFFFFF"/>
              </a:solidFill>
              <a:prstDash val="solid"/>
            </a:ln>
          </p:spPr>
          <p:txBody>
            <a:bodyPr wrap="square" lIns="85773" tIns="42886" rIns="85773" bIns="42886" rtlCol="0">
              <a:noAutofit/>
            </a:bodyPr>
            <a:lstStyle/>
            <a:p>
              <a:pPr algn="ctr" defTabSz="857885">
                <a:buClrTx/>
                <a:buSzTx/>
                <a:buFontTx/>
              </a:pPr>
              <a:endParaRPr lang="en-US" altLang="zh-CN" sz="700" dirty="0">
                <a:solidFill>
                  <a:prstClr val="black"/>
                </a:solidFill>
              </a:endParaRPr>
            </a:p>
          </p:txBody>
        </p:sp>
        <p:sp>
          <p:nvSpPr>
            <p:cNvPr id="18" name="矩形 17"/>
            <p:cNvSpPr/>
            <p:nvPr/>
          </p:nvSpPr>
          <p:spPr>
            <a:xfrm>
              <a:off x="5120" y="3084"/>
              <a:ext cx="1248" cy="617"/>
            </a:xfrm>
            <a:prstGeom prst="rect">
              <a:avLst/>
            </a:prstGeom>
            <a:solidFill>
              <a:srgbClr val="DF6B3C"/>
            </a:solidFill>
            <a:ln w="28575" cmpd="sng">
              <a:solidFill>
                <a:srgbClr val="FFFFFF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5773" tIns="42886" rIns="85773" bIns="42886" rtlCol="0" anchor="ctr"/>
            <a:lstStyle/>
            <a:p>
              <a:pPr algn="ctr" defTabSz="857885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146" y="3084"/>
              <a:ext cx="1120" cy="529"/>
            </a:xfrm>
            <a:prstGeom prst="rect">
              <a:avLst/>
            </a:prstGeom>
            <a:noFill/>
          </p:spPr>
          <p:txBody>
            <a:bodyPr wrap="square" lIns="85773" tIns="42886" rIns="85773" bIns="42886" rtlCol="0">
              <a:noAutofit/>
            </a:bodyPr>
            <a:lstStyle/>
            <a:p>
              <a:pPr algn="l" defTabSz="857885"/>
              <a:r>
                <a:rPr lang="en-US" altLang="zh-CN" sz="800" dirty="0">
                  <a:solidFill>
                    <a:prstClr val="black"/>
                  </a:solidFill>
                  <a:sym typeface="+mn-ea"/>
                </a:rPr>
                <a:t>W-02</a:t>
              </a:r>
              <a:endParaRPr lang="en-US" altLang="zh-CN" sz="800" dirty="0">
                <a:solidFill>
                  <a:prstClr val="black"/>
                </a:solidFill>
              </a:endParaRPr>
            </a:p>
            <a:p>
              <a:pPr algn="ctr" defTabSz="857885"/>
              <a:r>
                <a:rPr lang="zh-CN" altLang="en-US" sz="800" dirty="0">
                  <a:solidFill>
                    <a:prstClr val="black"/>
                  </a:solidFill>
                </a:rPr>
                <a:t>面食</a:t>
              </a:r>
              <a:endParaRPr lang="zh-CN" altLang="en-US" sz="800" dirty="0">
                <a:solidFill>
                  <a:prstClr val="black"/>
                </a:solidFill>
              </a:endParaRPr>
            </a:p>
            <a:p>
              <a:pPr algn="r" defTabSz="857885"/>
              <a:r>
                <a:rPr lang="en-US" altLang="zh-CN" sz="800" dirty="0">
                  <a:solidFill>
                    <a:prstClr val="black"/>
                  </a:solidFill>
                </a:rPr>
                <a:t>85</a:t>
              </a:r>
              <a:r>
                <a:rPr lang="zh-CN" altLang="en-US" sz="800" dirty="0">
                  <a:solidFill>
                    <a:prstClr val="black"/>
                  </a:solidFill>
                </a:rPr>
                <a:t>㎡</a:t>
              </a:r>
              <a:endParaRPr lang="zh-CN" altLang="en-US" sz="800" dirty="0">
                <a:solidFill>
                  <a:prstClr val="black"/>
                </a:solidFill>
              </a:endParaRPr>
            </a:p>
          </p:txBody>
        </p:sp>
        <p:sp>
          <p:nvSpPr>
            <p:cNvPr id="21" name="矩形 20"/>
            <p:cNvSpPr/>
            <p:nvPr/>
          </p:nvSpPr>
          <p:spPr>
            <a:xfrm>
              <a:off x="4337" y="4486"/>
              <a:ext cx="692" cy="609"/>
            </a:xfrm>
            <a:prstGeom prst="rect">
              <a:avLst/>
            </a:prstGeom>
            <a:solidFill>
              <a:srgbClr val="DF6B3C"/>
            </a:solidFill>
            <a:ln w="28575" cmpd="sng">
              <a:solidFill>
                <a:srgbClr val="FFFFFF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85773" tIns="42886" rIns="85773" bIns="42886" rtlCol="0" anchor="ctr"/>
            <a:lstStyle/>
            <a:p>
              <a:pPr algn="ctr" defTabSz="857885"/>
              <a:endParaRPr lang="zh-CN" altLang="en-US">
                <a:solidFill>
                  <a:prstClr val="white"/>
                </a:solidFill>
              </a:endParaRP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4318" y="4464"/>
              <a:ext cx="762" cy="598"/>
            </a:xfrm>
            <a:prstGeom prst="rect">
              <a:avLst/>
            </a:prstGeom>
            <a:noFill/>
          </p:spPr>
          <p:txBody>
            <a:bodyPr wrap="square" lIns="85773" tIns="42886" rIns="85773" bIns="42886" rtlCol="0">
              <a:noAutofit/>
            </a:bodyPr>
            <a:lstStyle/>
            <a:p>
              <a:pPr algn="l" defTabSz="857885">
                <a:buClrTx/>
                <a:buSzTx/>
                <a:buFontTx/>
              </a:pPr>
              <a:r>
                <a:rPr lang="en-US" altLang="zh-CN" sz="700" dirty="0">
                  <a:solidFill>
                    <a:prstClr val="black"/>
                  </a:solidFill>
                  <a:sym typeface="+mn-ea"/>
                </a:rPr>
                <a:t>W-08</a:t>
              </a:r>
              <a:endParaRPr lang="en-US" altLang="zh-CN" sz="700" dirty="0">
                <a:solidFill>
                  <a:prstClr val="black"/>
                </a:solidFill>
                <a:sym typeface="+mn-ea"/>
              </a:endParaRPr>
            </a:p>
            <a:p>
              <a:pPr algn="ctr" defTabSz="857885">
                <a:buClrTx/>
                <a:buSzTx/>
                <a:buFontTx/>
              </a:pPr>
              <a:r>
                <a:rPr lang="zh-CN" altLang="en-US" sz="700" dirty="0">
                  <a:solidFill>
                    <a:prstClr val="black"/>
                  </a:solidFill>
                </a:rPr>
                <a:t>饼类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r" defTabSz="857885">
                <a:buClrTx/>
                <a:buSzTx/>
                <a:buFontTx/>
              </a:pPr>
              <a:r>
                <a:rPr lang="zh-CN" altLang="en-US" sz="700" dirty="0">
                  <a:solidFill>
                    <a:prstClr val="black"/>
                  </a:solidFill>
                </a:rPr>
                <a:t>40㎡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ctr" defTabSz="857885">
                <a:buClrTx/>
                <a:buSzTx/>
                <a:buFontTx/>
              </a:pPr>
              <a:endParaRPr lang="zh-CN" altLang="en-US" sz="800" dirty="0">
                <a:solidFill>
                  <a:prstClr val="black"/>
                </a:solidFill>
              </a:endParaRPr>
            </a:p>
            <a:p>
              <a:pPr algn="ctr" defTabSz="857885"/>
              <a:endParaRPr lang="en-US" altLang="zh-CN" sz="800" dirty="0">
                <a:solidFill>
                  <a:prstClr val="black"/>
                </a:solidFill>
              </a:endParaRPr>
            </a:p>
          </p:txBody>
        </p:sp>
        <p:sp>
          <p:nvSpPr>
            <p:cNvPr id="2" name="矩形 1"/>
            <p:cNvSpPr/>
            <p:nvPr/>
          </p:nvSpPr>
          <p:spPr>
            <a:xfrm>
              <a:off x="7540" y="4368"/>
              <a:ext cx="119" cy="11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9" name="TextBox 4"/>
            <p:cNvSpPr txBox="1"/>
            <p:nvPr/>
          </p:nvSpPr>
          <p:spPr>
            <a:xfrm>
              <a:off x="5061" y="4514"/>
              <a:ext cx="659" cy="549"/>
            </a:xfrm>
            <a:prstGeom prst="rect">
              <a:avLst/>
            </a:prstGeom>
            <a:noFill/>
          </p:spPr>
          <p:txBody>
            <a:bodyPr wrap="square" lIns="85773" tIns="42886" rIns="85773" bIns="42886" rtlCol="0">
              <a:noAutofit/>
            </a:bodyPr>
            <a:p>
              <a:pPr algn="l" defTabSz="857885"/>
              <a:r>
                <a:rPr lang="en-US" altLang="zh-CN" sz="700" dirty="0">
                  <a:solidFill>
                    <a:prstClr val="black"/>
                  </a:solidFill>
                  <a:sym typeface="+mn-ea"/>
                </a:rPr>
                <a:t>W-07</a:t>
              </a:r>
              <a:endParaRPr lang="en-US" altLang="zh-CN" sz="700" dirty="0">
                <a:solidFill>
                  <a:prstClr val="black"/>
                </a:solidFill>
              </a:endParaRPr>
            </a:p>
            <a:p>
              <a:pPr algn="ctr" defTabSz="857885"/>
              <a:r>
                <a:rPr lang="zh-CN" altLang="en-US" sz="700" dirty="0">
                  <a:solidFill>
                    <a:prstClr val="black"/>
                  </a:solidFill>
                  <a:sym typeface="+mn-ea"/>
                </a:rPr>
                <a:t>煎炸</a:t>
              </a:r>
              <a:endParaRPr lang="zh-CN" altLang="en-US" sz="700" dirty="0">
                <a:solidFill>
                  <a:prstClr val="black"/>
                </a:solidFill>
                <a:sym typeface="+mn-ea"/>
              </a:endParaRPr>
            </a:p>
            <a:p>
              <a:pPr algn="r" defTabSz="857885"/>
              <a:r>
                <a:rPr lang="en-US" altLang="zh-CN" sz="700" dirty="0">
                  <a:solidFill>
                    <a:prstClr val="black"/>
                  </a:solidFill>
                  <a:sym typeface="+mn-ea"/>
                </a:rPr>
                <a:t>40</a:t>
              </a:r>
              <a:r>
                <a:rPr lang="zh-CN" altLang="en-US" sz="700" dirty="0">
                  <a:solidFill>
                    <a:prstClr val="black"/>
                  </a:solidFill>
                  <a:sym typeface="+mn-ea"/>
                </a:rPr>
                <a:t>㎡</a:t>
              </a:r>
              <a:endParaRPr lang="zh-CN" altLang="en-US" sz="700" dirty="0">
                <a:solidFill>
                  <a:prstClr val="black"/>
                </a:solidFill>
              </a:endParaRPr>
            </a:p>
            <a:p>
              <a:pPr algn="ctr" defTabSz="857885"/>
              <a:endParaRPr lang="zh-CN" altLang="en-US" sz="700" dirty="0">
                <a:solidFill>
                  <a:prstClr val="black"/>
                </a:solidFill>
              </a:endParaRPr>
            </a:p>
          </p:txBody>
        </p:sp>
        <p:sp>
          <p:nvSpPr>
            <p:cNvPr id="32" name="TextBox 4"/>
            <p:cNvSpPr txBox="1"/>
            <p:nvPr/>
          </p:nvSpPr>
          <p:spPr>
            <a:xfrm>
              <a:off x="4318" y="3033"/>
              <a:ext cx="828" cy="706"/>
            </a:xfrm>
            <a:prstGeom prst="rect">
              <a:avLst/>
            </a:prstGeom>
            <a:noFill/>
          </p:spPr>
          <p:txBody>
            <a:bodyPr wrap="square" lIns="85773" tIns="42886" rIns="85773" bIns="42886" rtlCol="0">
              <a:noAutofit/>
            </a:bodyPr>
            <a:p>
              <a:pPr algn="l" defTabSz="857885">
                <a:buClrTx/>
                <a:buSzTx/>
                <a:buFontTx/>
              </a:pPr>
              <a:r>
                <a:rPr lang="en-US" altLang="zh-CN" sz="700" dirty="0">
                  <a:solidFill>
                    <a:prstClr val="black"/>
                  </a:solidFill>
                  <a:sym typeface="+mn-ea"/>
                </a:rPr>
                <a:t>W-03</a:t>
              </a:r>
              <a:endParaRPr lang="en-US" altLang="zh-CN" sz="700" dirty="0">
                <a:solidFill>
                  <a:prstClr val="black"/>
                </a:solidFill>
              </a:endParaRPr>
            </a:p>
            <a:p>
              <a:pPr algn="ctr" defTabSz="857885">
                <a:buClrTx/>
                <a:buSzTx/>
                <a:buFontTx/>
              </a:pPr>
              <a:r>
                <a:rPr lang="en-US" altLang="zh-CN" sz="700" dirty="0">
                  <a:solidFill>
                    <a:prstClr val="black"/>
                  </a:solidFill>
                  <a:sym typeface="+mn-ea"/>
                </a:rPr>
                <a:t>小吃</a:t>
              </a:r>
              <a:endParaRPr lang="en-US" altLang="zh-CN" sz="700" dirty="0">
                <a:solidFill>
                  <a:prstClr val="black"/>
                </a:solidFill>
              </a:endParaRPr>
            </a:p>
            <a:p>
              <a:pPr algn="r" defTabSz="857885">
                <a:buClrTx/>
                <a:buSzTx/>
                <a:buFontTx/>
              </a:pPr>
              <a:r>
                <a:rPr lang="en-US" altLang="zh-CN" sz="700" dirty="0">
                  <a:solidFill>
                    <a:prstClr val="black"/>
                  </a:solidFill>
                  <a:sym typeface="+mn-ea"/>
                </a:rPr>
                <a:t>40㎡</a:t>
              </a:r>
              <a:endParaRPr lang="en-US" altLang="zh-CN" sz="700" dirty="0">
                <a:solidFill>
                  <a:prstClr val="black"/>
                </a:solidFill>
              </a:endParaRPr>
            </a:p>
            <a:p>
              <a:pPr algn="ctr" defTabSz="857885">
                <a:buClrTx/>
                <a:buSzTx/>
                <a:buFontTx/>
              </a:pPr>
              <a:endParaRPr lang="zh-CN" altLang="en-US" sz="700" dirty="0">
                <a:solidFill>
                  <a:prstClr val="black"/>
                </a:solidFill>
              </a:endParaRPr>
            </a:p>
          </p:txBody>
        </p:sp>
        <p:sp>
          <p:nvSpPr>
            <p:cNvPr id="25" name="L 形 24"/>
            <p:cNvSpPr/>
            <p:nvPr/>
          </p:nvSpPr>
          <p:spPr>
            <a:xfrm rot="16200000">
              <a:off x="7840" y="2680"/>
              <a:ext cx="1039" cy="1295"/>
            </a:xfrm>
            <a:prstGeom prst="corner">
              <a:avLst>
                <a:gd name="adj1" fmla="val 68292"/>
                <a:gd name="adj2" fmla="val 61505"/>
              </a:avLst>
            </a:prstGeom>
            <a:solidFill>
              <a:srgbClr val="1EA3AC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vertOverflow="overflow" horzOverflow="overflow" vert="horz" wrap="square" numCol="1" spcCol="0" rtlCol="0" fromWordArt="0" anchor="ctr" anchorCtr="0" forceAA="0" compatLnSpc="1">
              <a:noAutofit/>
            </a:bodyPr>
            <a:p>
              <a:pPr lvl="0" algn="ctr">
                <a:buClrTx/>
                <a:buSzTx/>
                <a:buFontTx/>
              </a:pPr>
              <a:endParaRPr lang="zh-CN" altLang="en-US">
                <a:sym typeface="+mn-ea"/>
              </a:endParaRPr>
            </a:p>
          </p:txBody>
        </p:sp>
        <p:sp>
          <p:nvSpPr>
            <p:cNvPr id="24" name="文本框 23"/>
            <p:cNvSpPr txBox="1"/>
            <p:nvPr/>
          </p:nvSpPr>
          <p:spPr>
            <a:xfrm>
              <a:off x="7712" y="3185"/>
              <a:ext cx="1375" cy="66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pPr algn="l"/>
              <a:r>
                <a:rPr lang="en-US" altLang="zh-CN" sz="800">
                  <a:sym typeface="+mn-ea"/>
                </a:rPr>
                <a:t>W-01</a:t>
              </a:r>
              <a:endParaRPr lang="en-US" altLang="zh-CN" sz="800">
                <a:sym typeface="+mn-ea"/>
              </a:endParaRPr>
            </a:p>
            <a:p>
              <a:pPr algn="ctr"/>
              <a:r>
                <a:rPr lang="zh-CN" altLang="en-US" sz="800"/>
                <a:t>便利店</a:t>
              </a:r>
              <a:endParaRPr lang="en-US" altLang="zh-CN" sz="800"/>
            </a:p>
            <a:p>
              <a:pPr algn="r"/>
              <a:r>
                <a:rPr lang="en-US" altLang="zh-CN" sz="800"/>
                <a:t>107</a:t>
              </a:r>
              <a:r>
                <a:rPr lang="zh-CN" altLang="en-US" sz="800"/>
                <a:t>㎡</a:t>
              </a:r>
              <a:endParaRPr lang="zh-CN" altLang="en-US" sz="800"/>
            </a:p>
          </p:txBody>
        </p:sp>
        <p:sp>
          <p:nvSpPr>
            <p:cNvPr id="26" name="流程图: 过程 25"/>
            <p:cNvSpPr/>
            <p:nvPr/>
          </p:nvSpPr>
          <p:spPr>
            <a:xfrm>
              <a:off x="8203" y="5642"/>
              <a:ext cx="3355" cy="1247"/>
            </a:xfrm>
            <a:prstGeom prst="flowChartProcess">
              <a:avLst/>
            </a:prstGeom>
            <a:solidFill>
              <a:srgbClr val="DF6B3C"/>
            </a:solidFill>
            <a:ln w="28575" cmpd="sng">
              <a:solidFill>
                <a:srgbClr val="FFFFFF"/>
              </a:solidFill>
              <a:prstDash val="solid"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23" name="文本框 22"/>
            <p:cNvSpPr txBox="1"/>
            <p:nvPr/>
          </p:nvSpPr>
          <p:spPr>
            <a:xfrm>
              <a:off x="8675" y="5894"/>
              <a:ext cx="2398" cy="744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p>
              <a:pPr algn="l"/>
              <a:r>
                <a:rPr lang="en-US" altLang="zh-CN" sz="1000">
                  <a:sym typeface="+mn-ea"/>
                </a:rPr>
                <a:t>W-10</a:t>
              </a:r>
              <a:endParaRPr lang="en-US" altLang="zh-CN" sz="1000"/>
            </a:p>
            <a:p>
              <a:pPr algn="ctr"/>
              <a:r>
                <a:rPr lang="zh-CN" altLang="en-US" sz="1000"/>
                <a:t>中餐快餐就餐区</a:t>
              </a:r>
              <a:endParaRPr lang="zh-CN" altLang="en-US" sz="1000"/>
            </a:p>
            <a:p>
              <a:pPr algn="r"/>
              <a:r>
                <a:rPr lang="en-US" altLang="zh-CN" sz="1000"/>
                <a:t>803</a:t>
              </a:r>
              <a:r>
                <a:rPr lang="zh-CN" altLang="en-US" sz="1000"/>
                <a:t>㎡</a:t>
              </a:r>
              <a:endParaRPr lang="zh-CN" altLang="en-US" sz="1000"/>
            </a:p>
            <a:p>
              <a:pPr algn="ctr"/>
              <a:endParaRPr lang="zh-CN" altLang="en-US" sz="1000"/>
            </a:p>
          </p:txBody>
        </p:sp>
        <p:sp>
          <p:nvSpPr>
            <p:cNvPr id="31" name="矩形 30"/>
            <p:cNvSpPr/>
            <p:nvPr/>
          </p:nvSpPr>
          <p:spPr>
            <a:xfrm>
              <a:off x="6344" y="3085"/>
              <a:ext cx="1368" cy="781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30" name="文本框 29"/>
            <p:cNvSpPr txBox="1"/>
            <p:nvPr/>
          </p:nvSpPr>
          <p:spPr>
            <a:xfrm>
              <a:off x="5649" y="3666"/>
              <a:ext cx="2398" cy="74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noAutofit/>
            </a:bodyPr>
            <a:p>
              <a:pPr algn="ctr"/>
              <a:r>
                <a:rPr lang="zh-CN" altLang="en-US" sz="1000" b="1"/>
                <a:t>中餐快餐</a:t>
              </a:r>
              <a:endParaRPr lang="zh-CN" altLang="en-US" sz="1000" b="1"/>
            </a:p>
            <a:p>
              <a:pPr algn="ctr"/>
              <a:r>
                <a:rPr lang="en-US" altLang="zh-CN" sz="1000" b="1"/>
                <a:t>1F</a:t>
              </a:r>
              <a:r>
                <a:rPr lang="zh-CN" sz="1000" b="1"/>
                <a:t>引导区</a:t>
              </a:r>
              <a:endParaRPr lang="zh-CN" sz="1000" b="1"/>
            </a:p>
          </p:txBody>
        </p:sp>
      </p:grpSp>
      <p:grpSp>
        <p:nvGrpSpPr>
          <p:cNvPr id="168" name="组合 167"/>
          <p:cNvGrpSpPr/>
          <p:nvPr/>
        </p:nvGrpSpPr>
        <p:grpSpPr>
          <a:xfrm>
            <a:off x="35560" y="4446905"/>
            <a:ext cx="9031605" cy="634171"/>
            <a:chOff x="1395" y="9717"/>
            <a:chExt cx="16856" cy="1167"/>
          </a:xfrm>
        </p:grpSpPr>
        <p:sp>
          <p:nvSpPr>
            <p:cNvPr id="169" name="文本框 168"/>
            <p:cNvSpPr txBox="1"/>
            <p:nvPr/>
          </p:nvSpPr>
          <p:spPr>
            <a:xfrm>
              <a:off x="1395" y="9717"/>
              <a:ext cx="503" cy="886"/>
            </a:xfrm>
            <a:prstGeom prst="rect">
              <a:avLst/>
            </a:prstGeom>
            <a:noFill/>
          </p:spPr>
          <p:txBody>
            <a:bodyPr wrap="square" rtlCol="0" anchor="ctr" anchorCtr="0">
              <a:noAutofit/>
            </a:bodyPr>
            <a:p>
              <a:pPr algn="ctr">
                <a:lnSpc>
                  <a:spcPct val="90000"/>
                </a:lnSpc>
              </a:pPr>
              <a:r>
                <a:rPr lang="zh-CN" altLang="en-US" sz="1000" b="1">
                  <a:latin typeface="微软雅黑" panose="020B0503020204020204" charset="-122"/>
                  <a:ea typeface="微软雅黑" panose="020B0503020204020204" charset="-122"/>
                </a:rPr>
                <a:t>图</a:t>
              </a:r>
              <a:endParaRPr lang="zh-CN" altLang="en-US" sz="1000" b="1"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>
                <a:lnSpc>
                  <a:spcPct val="90000"/>
                </a:lnSpc>
              </a:pPr>
              <a:endParaRPr lang="zh-CN" altLang="en-US" sz="1000" b="1">
                <a:latin typeface="微软雅黑" panose="020B0503020204020204" charset="-122"/>
                <a:ea typeface="微软雅黑" panose="020B0503020204020204" charset="-122"/>
              </a:endParaRPr>
            </a:p>
            <a:p>
              <a:pPr algn="ctr">
                <a:lnSpc>
                  <a:spcPct val="90000"/>
                </a:lnSpc>
              </a:pPr>
              <a:r>
                <a:rPr lang="zh-CN" altLang="en-US" sz="1000" b="1">
                  <a:latin typeface="微软雅黑" panose="020B0503020204020204" charset="-122"/>
                  <a:ea typeface="微软雅黑" panose="020B0503020204020204" charset="-122"/>
                </a:rPr>
                <a:t>例</a:t>
              </a:r>
              <a:endParaRPr lang="zh-CN" altLang="en-US" sz="1000" b="1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0" name="文本框 169"/>
            <p:cNvSpPr txBox="1"/>
            <p:nvPr/>
          </p:nvSpPr>
          <p:spPr>
            <a:xfrm>
              <a:off x="9455" y="10254"/>
              <a:ext cx="1466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公共用餐区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1" name="文本框 170"/>
            <p:cNvSpPr txBox="1"/>
            <p:nvPr/>
          </p:nvSpPr>
          <p:spPr>
            <a:xfrm>
              <a:off x="10485" y="10254"/>
              <a:ext cx="1065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卫生间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2" name="文本框 171"/>
            <p:cNvSpPr txBox="1"/>
            <p:nvPr/>
          </p:nvSpPr>
          <p:spPr>
            <a:xfrm>
              <a:off x="11145" y="10264"/>
              <a:ext cx="1500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第三卫生间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3" name="文本框 172"/>
            <p:cNvSpPr txBox="1"/>
            <p:nvPr/>
          </p:nvSpPr>
          <p:spPr>
            <a:xfrm>
              <a:off x="12211" y="10264"/>
              <a:ext cx="1000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母婴室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4" name="文本框 173"/>
            <p:cNvSpPr txBox="1"/>
            <p:nvPr/>
          </p:nvSpPr>
          <p:spPr>
            <a:xfrm>
              <a:off x="13079" y="10264"/>
              <a:ext cx="1000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开水间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5" name="文本框 174"/>
            <p:cNvSpPr txBox="1"/>
            <p:nvPr/>
          </p:nvSpPr>
          <p:spPr>
            <a:xfrm>
              <a:off x="16446" y="10264"/>
              <a:ext cx="1035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设备间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6" name="文本框 175"/>
            <p:cNvSpPr txBox="1"/>
            <p:nvPr/>
          </p:nvSpPr>
          <p:spPr>
            <a:xfrm>
              <a:off x="1925" y="10254"/>
              <a:ext cx="1186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正餐饮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7" name="文本框 176"/>
            <p:cNvSpPr txBox="1"/>
            <p:nvPr/>
          </p:nvSpPr>
          <p:spPr>
            <a:xfrm>
              <a:off x="2616" y="10264"/>
              <a:ext cx="1470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休闲餐饮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8" name="文本框 177"/>
            <p:cNvSpPr txBox="1"/>
            <p:nvPr/>
          </p:nvSpPr>
          <p:spPr>
            <a:xfrm>
              <a:off x="3743" y="10254"/>
              <a:ext cx="935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零售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79" name="文本框 178"/>
            <p:cNvSpPr txBox="1"/>
            <p:nvPr/>
          </p:nvSpPr>
          <p:spPr>
            <a:xfrm>
              <a:off x="6357" y="10264"/>
              <a:ext cx="818" cy="6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出入口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0" name="文本框 179"/>
            <p:cNvSpPr txBox="1"/>
            <p:nvPr/>
          </p:nvSpPr>
          <p:spPr>
            <a:xfrm>
              <a:off x="8904" y="10254"/>
              <a:ext cx="818" cy="6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服务台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1" name="椭圆 180"/>
            <p:cNvSpPr/>
            <p:nvPr/>
          </p:nvSpPr>
          <p:spPr>
            <a:xfrm>
              <a:off x="2302" y="9738"/>
              <a:ext cx="405" cy="406"/>
            </a:xfrm>
            <a:prstGeom prst="ellipse">
              <a:avLst/>
            </a:prstGeom>
            <a:solidFill>
              <a:srgbClr val="DC643C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2" name="椭圆 181"/>
            <p:cNvSpPr/>
            <p:nvPr/>
          </p:nvSpPr>
          <p:spPr>
            <a:xfrm>
              <a:off x="3157" y="9738"/>
              <a:ext cx="405" cy="406"/>
            </a:xfrm>
            <a:prstGeom prst="ellipse">
              <a:avLst/>
            </a:prstGeom>
            <a:solidFill>
              <a:srgbClr val="E6AA8C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183" name="椭圆 182"/>
            <p:cNvSpPr/>
            <p:nvPr/>
          </p:nvSpPr>
          <p:spPr>
            <a:xfrm>
              <a:off x="4011" y="9738"/>
              <a:ext cx="405" cy="406"/>
            </a:xfrm>
            <a:prstGeom prst="ellipse">
              <a:avLst/>
            </a:prstGeom>
            <a:solidFill>
              <a:srgbClr val="1EA0AA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184" name="组合 183"/>
            <p:cNvGrpSpPr/>
            <p:nvPr/>
          </p:nvGrpSpPr>
          <p:grpSpPr>
            <a:xfrm rot="0">
              <a:off x="6562" y="9738"/>
              <a:ext cx="406" cy="406"/>
              <a:chOff x="1557" y="13204"/>
              <a:chExt cx="581" cy="581"/>
            </a:xfrm>
          </p:grpSpPr>
          <p:sp>
            <p:nvSpPr>
              <p:cNvPr id="185" name="椭圆 184"/>
              <p:cNvSpPr/>
              <p:nvPr/>
            </p:nvSpPr>
            <p:spPr>
              <a:xfrm>
                <a:off x="1557" y="13204"/>
                <a:ext cx="581" cy="581"/>
              </a:xfrm>
              <a:prstGeom prst="ellipse">
                <a:avLst/>
              </a:prstGeom>
              <a:solidFill>
                <a:srgbClr val="5A8C32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86" name="图片 185" descr="出入口"/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1683" y="13305"/>
                <a:ext cx="394" cy="394"/>
              </a:xfrm>
              <a:prstGeom prst="rect">
                <a:avLst/>
              </a:prstGeom>
            </p:spPr>
          </p:pic>
        </p:grpSp>
        <p:grpSp>
          <p:nvGrpSpPr>
            <p:cNvPr id="187" name="组合 186"/>
            <p:cNvGrpSpPr/>
            <p:nvPr/>
          </p:nvGrpSpPr>
          <p:grpSpPr>
            <a:xfrm rot="0">
              <a:off x="9120" y="9738"/>
              <a:ext cx="405" cy="405"/>
              <a:chOff x="2959" y="13204"/>
              <a:chExt cx="580" cy="580"/>
            </a:xfrm>
          </p:grpSpPr>
          <p:sp>
            <p:nvSpPr>
              <p:cNvPr id="188" name="椭圆 187"/>
              <p:cNvSpPr/>
              <p:nvPr/>
            </p:nvSpPr>
            <p:spPr>
              <a:xfrm>
                <a:off x="2959" y="13204"/>
                <a:ext cx="581" cy="58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89" name="图片 188" descr="咨询台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14" y="13270"/>
                <a:ext cx="490" cy="490"/>
              </a:xfrm>
              <a:prstGeom prst="rect">
                <a:avLst/>
              </a:prstGeom>
            </p:spPr>
          </p:pic>
        </p:grpSp>
        <p:grpSp>
          <p:nvGrpSpPr>
            <p:cNvPr id="190" name="组合 189"/>
            <p:cNvGrpSpPr/>
            <p:nvPr/>
          </p:nvGrpSpPr>
          <p:grpSpPr>
            <a:xfrm rot="0">
              <a:off x="9959" y="9738"/>
              <a:ext cx="405" cy="405"/>
              <a:chOff x="8717" y="13204"/>
              <a:chExt cx="580" cy="580"/>
            </a:xfrm>
          </p:grpSpPr>
          <p:sp>
            <p:nvSpPr>
              <p:cNvPr id="191" name="椭圆 190"/>
              <p:cNvSpPr/>
              <p:nvPr/>
            </p:nvSpPr>
            <p:spPr>
              <a:xfrm>
                <a:off x="8717" y="13204"/>
                <a:ext cx="581" cy="581"/>
              </a:xfrm>
              <a:prstGeom prst="ellipse">
                <a:avLst/>
              </a:prstGeom>
              <a:solidFill>
                <a:srgbClr val="F0B9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92" name="图片 191" descr="用餐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809" y="13299"/>
                <a:ext cx="398" cy="398"/>
              </a:xfrm>
              <a:prstGeom prst="rect">
                <a:avLst/>
              </a:prstGeom>
            </p:spPr>
          </p:pic>
        </p:grpSp>
        <p:grpSp>
          <p:nvGrpSpPr>
            <p:cNvPr id="193" name="组合 192"/>
            <p:cNvGrpSpPr/>
            <p:nvPr/>
          </p:nvGrpSpPr>
          <p:grpSpPr>
            <a:xfrm rot="0">
              <a:off x="10814" y="9738"/>
              <a:ext cx="405" cy="405"/>
              <a:chOff x="10118" y="13204"/>
              <a:chExt cx="580" cy="580"/>
            </a:xfrm>
          </p:grpSpPr>
          <p:sp>
            <p:nvSpPr>
              <p:cNvPr id="194" name="椭圆 193"/>
              <p:cNvSpPr/>
              <p:nvPr/>
            </p:nvSpPr>
            <p:spPr>
              <a:xfrm>
                <a:off x="10118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95" name="图片 194" descr="卫生间"/>
              <p:cNvPicPr>
                <a:picLocks noChangeAspect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0216" y="13304"/>
                <a:ext cx="393" cy="393"/>
              </a:xfrm>
              <a:prstGeom prst="rect">
                <a:avLst/>
              </a:prstGeom>
            </p:spPr>
          </p:pic>
        </p:grpSp>
        <p:grpSp>
          <p:nvGrpSpPr>
            <p:cNvPr id="196" name="组合 195"/>
            <p:cNvGrpSpPr/>
            <p:nvPr/>
          </p:nvGrpSpPr>
          <p:grpSpPr>
            <a:xfrm rot="0">
              <a:off x="11659" y="9738"/>
              <a:ext cx="405" cy="405"/>
              <a:chOff x="11590" y="13204"/>
              <a:chExt cx="580" cy="580"/>
            </a:xfrm>
          </p:grpSpPr>
          <p:sp>
            <p:nvSpPr>
              <p:cNvPr id="197" name="椭圆 196"/>
              <p:cNvSpPr/>
              <p:nvPr/>
            </p:nvSpPr>
            <p:spPr>
              <a:xfrm>
                <a:off x="11590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198" name="图片 197" descr="残疾人"/>
              <p:cNvPicPr>
                <a:picLocks noChangeAspect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1668" y="13270"/>
                <a:ext cx="413" cy="413"/>
              </a:xfrm>
              <a:prstGeom prst="rect">
                <a:avLst/>
              </a:prstGeom>
            </p:spPr>
          </p:pic>
        </p:grpSp>
        <p:grpSp>
          <p:nvGrpSpPr>
            <p:cNvPr id="199" name="组合 198"/>
            <p:cNvGrpSpPr/>
            <p:nvPr/>
          </p:nvGrpSpPr>
          <p:grpSpPr>
            <a:xfrm rot="0">
              <a:off x="12510" y="9738"/>
              <a:ext cx="405" cy="405"/>
              <a:chOff x="12989" y="13204"/>
              <a:chExt cx="580" cy="580"/>
            </a:xfrm>
          </p:grpSpPr>
          <p:sp>
            <p:nvSpPr>
              <p:cNvPr id="200" name="椭圆 199"/>
              <p:cNvSpPr/>
              <p:nvPr/>
            </p:nvSpPr>
            <p:spPr>
              <a:xfrm>
                <a:off x="12989" y="13204"/>
                <a:ext cx="581" cy="58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201" name="图片 200" descr="母婴室"/>
              <p:cNvPicPr>
                <a:picLocks noChangeAspect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13054" y="13268"/>
                <a:ext cx="447" cy="447"/>
              </a:xfrm>
              <a:prstGeom prst="rect">
                <a:avLst/>
              </a:prstGeom>
            </p:spPr>
          </p:pic>
        </p:grpSp>
        <p:grpSp>
          <p:nvGrpSpPr>
            <p:cNvPr id="202" name="组合 201"/>
            <p:cNvGrpSpPr/>
            <p:nvPr/>
          </p:nvGrpSpPr>
          <p:grpSpPr>
            <a:xfrm rot="0">
              <a:off x="13355" y="9738"/>
              <a:ext cx="405" cy="405"/>
              <a:chOff x="14404" y="13204"/>
              <a:chExt cx="580" cy="580"/>
            </a:xfrm>
          </p:grpSpPr>
          <p:sp>
            <p:nvSpPr>
              <p:cNvPr id="203" name="椭圆 202"/>
              <p:cNvSpPr/>
              <p:nvPr/>
            </p:nvSpPr>
            <p:spPr>
              <a:xfrm>
                <a:off x="14404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204" name="图片 203" descr="热水"/>
              <p:cNvPicPr>
                <a:picLocks noChangeAspect="1"/>
              </p:cNvPicPr>
              <p:nvPr/>
            </p:nvPicPr>
            <p:blipFill>
              <a:blip r:embed="rId8"/>
              <a:stretch>
                <a:fillRect/>
              </a:stretch>
            </p:blipFill>
            <p:spPr>
              <a:xfrm>
                <a:off x="14517" y="13290"/>
                <a:ext cx="393" cy="393"/>
              </a:xfrm>
              <a:prstGeom prst="rect">
                <a:avLst/>
              </a:prstGeom>
            </p:spPr>
          </p:pic>
        </p:grpSp>
        <p:grpSp>
          <p:nvGrpSpPr>
            <p:cNvPr id="205" name="组合 204"/>
            <p:cNvGrpSpPr/>
            <p:nvPr/>
          </p:nvGrpSpPr>
          <p:grpSpPr>
            <a:xfrm rot="0">
              <a:off x="16764" y="9737"/>
              <a:ext cx="405" cy="405"/>
              <a:chOff x="18637" y="13204"/>
              <a:chExt cx="580" cy="580"/>
            </a:xfrm>
          </p:grpSpPr>
          <p:sp>
            <p:nvSpPr>
              <p:cNvPr id="206" name="椭圆 205"/>
              <p:cNvSpPr/>
              <p:nvPr/>
            </p:nvSpPr>
            <p:spPr>
              <a:xfrm>
                <a:off x="18637" y="13204"/>
                <a:ext cx="581" cy="581"/>
              </a:xfrm>
              <a:prstGeom prst="ellipse">
                <a:avLst/>
              </a:prstGeom>
              <a:solidFill>
                <a:srgbClr val="80808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210" name="图片 209" descr="管理用房"/>
              <p:cNvPicPr>
                <a:picLocks noChangeAspect="1"/>
              </p:cNvPicPr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18655" y="13222"/>
                <a:ext cx="536" cy="536"/>
              </a:xfrm>
              <a:prstGeom prst="rect">
                <a:avLst/>
              </a:prstGeom>
            </p:spPr>
          </p:pic>
        </p:grpSp>
        <p:sp>
          <p:nvSpPr>
            <p:cNvPr id="211" name="文本框 210"/>
            <p:cNvSpPr txBox="1"/>
            <p:nvPr/>
          </p:nvSpPr>
          <p:spPr>
            <a:xfrm>
              <a:off x="7205" y="10264"/>
              <a:ext cx="818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楼梯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12" name="文本框 211"/>
            <p:cNvSpPr txBox="1"/>
            <p:nvPr/>
          </p:nvSpPr>
          <p:spPr>
            <a:xfrm>
              <a:off x="8066" y="10254"/>
              <a:ext cx="818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扶梯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13" name="文本框 212"/>
            <p:cNvSpPr txBox="1"/>
            <p:nvPr/>
          </p:nvSpPr>
          <p:spPr>
            <a:xfrm>
              <a:off x="17378" y="10254"/>
              <a:ext cx="873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电梯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214" name="组合 213"/>
            <p:cNvGrpSpPr/>
            <p:nvPr/>
          </p:nvGrpSpPr>
          <p:grpSpPr>
            <a:xfrm rot="0">
              <a:off x="7427" y="9743"/>
              <a:ext cx="393" cy="393"/>
              <a:chOff x="8250" y="5209"/>
              <a:chExt cx="254" cy="254"/>
            </a:xfrm>
          </p:grpSpPr>
          <p:sp>
            <p:nvSpPr>
              <p:cNvPr id="215" name="椭圆 214"/>
              <p:cNvSpPr/>
              <p:nvPr/>
            </p:nvSpPr>
            <p:spPr>
              <a:xfrm>
                <a:off x="8250" y="5209"/>
                <a:ext cx="254" cy="254"/>
              </a:xfrm>
              <a:prstGeom prst="ellipse">
                <a:avLst/>
              </a:prstGeom>
              <a:solidFill>
                <a:srgbClr val="5A8C32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920">
                  <a:solidFill>
                    <a:schemeClr val="tx1"/>
                  </a:solidFill>
                </a:endParaRPr>
              </a:p>
            </p:txBody>
          </p:sp>
          <p:pic>
            <p:nvPicPr>
              <p:cNvPr id="216" name="图片 215" descr="楼梯"/>
              <p:cNvPicPr>
                <a:picLocks noChangeAspect="1"/>
              </p:cNvPicPr>
              <p:nvPr/>
            </p:nvPicPr>
            <p:blipFill>
              <a:blip r:embed="rId10"/>
              <a:stretch>
                <a:fillRect/>
              </a:stretch>
            </p:blipFill>
            <p:spPr>
              <a:xfrm>
                <a:off x="8287" y="5246"/>
                <a:ext cx="180" cy="180"/>
              </a:xfrm>
              <a:prstGeom prst="rect">
                <a:avLst/>
              </a:prstGeom>
            </p:spPr>
          </p:pic>
        </p:grpSp>
        <p:grpSp>
          <p:nvGrpSpPr>
            <p:cNvPr id="217" name="组合 216"/>
            <p:cNvGrpSpPr/>
            <p:nvPr/>
          </p:nvGrpSpPr>
          <p:grpSpPr>
            <a:xfrm rot="0">
              <a:off x="8272" y="9734"/>
              <a:ext cx="405" cy="405"/>
              <a:chOff x="6967" y="12270"/>
              <a:chExt cx="520" cy="520"/>
            </a:xfrm>
          </p:grpSpPr>
          <p:sp>
            <p:nvSpPr>
              <p:cNvPr id="218" name="椭圆 217"/>
              <p:cNvSpPr/>
              <p:nvPr/>
            </p:nvSpPr>
            <p:spPr>
              <a:xfrm>
                <a:off x="6967" y="12270"/>
                <a:ext cx="520" cy="52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219" name="图片 218" descr="扶梯"/>
              <p:cNvPicPr>
                <a:picLocks noChangeAspect="1"/>
              </p:cNvPicPr>
              <p:nvPr/>
            </p:nvPicPr>
            <p:blipFill>
              <a:blip r:embed="rId11"/>
              <a:stretch>
                <a:fillRect/>
              </a:stretch>
            </p:blipFill>
            <p:spPr>
              <a:xfrm>
                <a:off x="7067" y="12363"/>
                <a:ext cx="353" cy="353"/>
              </a:xfrm>
              <a:prstGeom prst="rect">
                <a:avLst/>
              </a:prstGeom>
            </p:spPr>
          </p:pic>
        </p:grpSp>
        <p:grpSp>
          <p:nvGrpSpPr>
            <p:cNvPr id="220" name="组合 219"/>
            <p:cNvGrpSpPr/>
            <p:nvPr/>
          </p:nvGrpSpPr>
          <p:grpSpPr>
            <a:xfrm rot="0">
              <a:off x="17611" y="9722"/>
              <a:ext cx="405" cy="405"/>
              <a:chOff x="18313" y="12274"/>
              <a:chExt cx="520" cy="520"/>
            </a:xfrm>
          </p:grpSpPr>
          <p:sp>
            <p:nvSpPr>
              <p:cNvPr id="221" name="椭圆 220"/>
              <p:cNvSpPr/>
              <p:nvPr/>
            </p:nvSpPr>
            <p:spPr>
              <a:xfrm>
                <a:off x="18313" y="12274"/>
                <a:ext cx="520" cy="521"/>
              </a:xfrm>
              <a:prstGeom prst="ellipse">
                <a:avLst/>
              </a:prstGeom>
              <a:solidFill>
                <a:srgbClr val="80808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855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222" name="图片 221" descr="电梯-01"/>
              <p:cNvPicPr>
                <a:picLocks noChangeAspect="1"/>
              </p:cNvPicPr>
              <p:nvPr/>
            </p:nvPicPr>
            <p:blipFill>
              <a:blip r:embed="rId12"/>
              <a:stretch>
                <a:fillRect/>
              </a:stretch>
            </p:blipFill>
            <p:spPr>
              <a:xfrm>
                <a:off x="18394" y="12352"/>
                <a:ext cx="360" cy="360"/>
              </a:xfrm>
              <a:prstGeom prst="rect">
                <a:avLst/>
              </a:prstGeom>
            </p:spPr>
          </p:pic>
        </p:grpSp>
        <p:sp>
          <p:nvSpPr>
            <p:cNvPr id="223" name="文本框 222"/>
            <p:cNvSpPr txBox="1"/>
            <p:nvPr/>
          </p:nvSpPr>
          <p:spPr>
            <a:xfrm>
              <a:off x="4592" y="10254"/>
              <a:ext cx="935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休闲区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24" name="椭圆 223"/>
            <p:cNvSpPr/>
            <p:nvPr/>
          </p:nvSpPr>
          <p:spPr>
            <a:xfrm>
              <a:off x="4860" y="9738"/>
              <a:ext cx="405" cy="406"/>
            </a:xfrm>
            <a:prstGeom prst="ellipse">
              <a:avLst/>
            </a:prstGeom>
            <a:solidFill>
              <a:srgbClr val="FFF0C8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25" name="文本框 224"/>
            <p:cNvSpPr txBox="1"/>
            <p:nvPr/>
          </p:nvSpPr>
          <p:spPr>
            <a:xfrm>
              <a:off x="5377" y="10264"/>
              <a:ext cx="1069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垂直交通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27" name="椭圆 226"/>
            <p:cNvSpPr/>
            <p:nvPr/>
          </p:nvSpPr>
          <p:spPr>
            <a:xfrm>
              <a:off x="5709" y="9750"/>
              <a:ext cx="405" cy="406"/>
            </a:xfrm>
            <a:prstGeom prst="ellipse">
              <a:avLst/>
            </a:prstGeom>
            <a:solidFill>
              <a:srgbClr val="DCE1F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sp>
          <p:nvSpPr>
            <p:cNvPr id="231" name="文本框 230"/>
            <p:cNvSpPr txBox="1"/>
            <p:nvPr/>
          </p:nvSpPr>
          <p:spPr>
            <a:xfrm>
              <a:off x="13733" y="10266"/>
              <a:ext cx="1382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司乘休息室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232" name="组合 231"/>
            <p:cNvGrpSpPr/>
            <p:nvPr/>
          </p:nvGrpSpPr>
          <p:grpSpPr>
            <a:xfrm rot="0">
              <a:off x="14209" y="9726"/>
              <a:ext cx="407" cy="407"/>
              <a:chOff x="17232" y="13204"/>
              <a:chExt cx="580" cy="580"/>
            </a:xfrm>
          </p:grpSpPr>
          <p:sp>
            <p:nvSpPr>
              <p:cNvPr id="233" name="椭圆 232"/>
              <p:cNvSpPr/>
              <p:nvPr/>
            </p:nvSpPr>
            <p:spPr>
              <a:xfrm>
                <a:off x="17232" y="13204"/>
                <a:ext cx="581" cy="581"/>
              </a:xfrm>
              <a:prstGeom prst="ellipse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10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234" name="图片 233" descr="司乘休息"/>
              <p:cNvPicPr>
                <a:picLocks noChangeAspect="1"/>
              </p:cNvPicPr>
              <p:nvPr/>
            </p:nvPicPr>
            <p:blipFill>
              <a:blip r:embed="rId13"/>
              <a:stretch>
                <a:fillRect/>
              </a:stretch>
            </p:blipFill>
            <p:spPr>
              <a:xfrm>
                <a:off x="17332" y="13304"/>
                <a:ext cx="380" cy="380"/>
              </a:xfrm>
              <a:prstGeom prst="rect">
                <a:avLst/>
              </a:prstGeom>
            </p:spPr>
          </p:pic>
        </p:grpSp>
        <p:sp>
          <p:nvSpPr>
            <p:cNvPr id="235" name="文本框 234"/>
            <p:cNvSpPr txBox="1"/>
            <p:nvPr/>
          </p:nvSpPr>
          <p:spPr>
            <a:xfrm>
              <a:off x="14832" y="10264"/>
              <a:ext cx="875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淋浴间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236" name="组合 235"/>
            <p:cNvGrpSpPr/>
            <p:nvPr/>
          </p:nvGrpSpPr>
          <p:grpSpPr>
            <a:xfrm rot="0">
              <a:off x="15064" y="9726"/>
              <a:ext cx="409" cy="409"/>
              <a:chOff x="15760" y="13204"/>
              <a:chExt cx="580" cy="580"/>
            </a:xfrm>
          </p:grpSpPr>
          <p:sp>
            <p:nvSpPr>
              <p:cNvPr id="237" name="椭圆 236"/>
              <p:cNvSpPr/>
              <p:nvPr/>
            </p:nvSpPr>
            <p:spPr>
              <a:xfrm>
                <a:off x="15760" y="13204"/>
                <a:ext cx="581" cy="581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10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238" name="图片 237" descr="淋浴"/>
              <p:cNvPicPr>
                <a:picLocks noChangeAspect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5790" y="13255"/>
                <a:ext cx="484" cy="484"/>
              </a:xfrm>
              <a:prstGeom prst="rect">
                <a:avLst/>
              </a:prstGeom>
            </p:spPr>
          </p:pic>
        </p:grpSp>
        <p:sp>
          <p:nvSpPr>
            <p:cNvPr id="239" name="文本框 238"/>
            <p:cNvSpPr txBox="1"/>
            <p:nvPr/>
          </p:nvSpPr>
          <p:spPr>
            <a:xfrm>
              <a:off x="15679" y="10263"/>
              <a:ext cx="875" cy="3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pPr algn="ctr"/>
              <a:r>
                <a:rPr lang="zh-CN" altLang="en-US" sz="800">
                  <a:latin typeface="微软雅黑" panose="020B0503020204020204" charset="-122"/>
                  <a:ea typeface="微软雅黑" panose="020B0503020204020204" charset="-122"/>
                </a:rPr>
                <a:t>洗衣区</a:t>
              </a:r>
              <a:endParaRPr lang="zh-CN" altLang="en-US" sz="800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grpSp>
          <p:nvGrpSpPr>
            <p:cNvPr id="240" name="组合 239"/>
            <p:cNvGrpSpPr/>
            <p:nvPr/>
          </p:nvGrpSpPr>
          <p:grpSpPr>
            <a:xfrm>
              <a:off x="15911" y="9725"/>
              <a:ext cx="410" cy="410"/>
              <a:chOff x="16199" y="9725"/>
              <a:chExt cx="410" cy="410"/>
            </a:xfrm>
          </p:grpSpPr>
          <p:sp>
            <p:nvSpPr>
              <p:cNvPr id="241" name="椭圆 240"/>
              <p:cNvSpPr/>
              <p:nvPr/>
            </p:nvSpPr>
            <p:spPr>
              <a:xfrm>
                <a:off x="16199" y="9725"/>
                <a:ext cx="410" cy="410"/>
              </a:xfrm>
              <a:prstGeom prst="ellipse">
                <a:avLst/>
              </a:prstGeom>
              <a:solidFill>
                <a:srgbClr val="87D2E1"/>
              </a:solidFill>
              <a:ln>
                <a:noFill/>
              </a:ln>
            </p:spPr>
            <p:style>
              <a:lnRef idx="2">
                <a:schemeClr val="accent1">
                  <a:lumMod val="75000"/>
                </a:schemeClr>
              </a:lnRef>
              <a:fillRef idx="1">
                <a:schemeClr val="accent1"/>
              </a:fillRef>
              <a:effectRef idx="0">
                <a:srgbClr val="FFFFFF"/>
              </a:effectRef>
              <a:fontRef idx="minor">
                <a:schemeClr val="lt1"/>
              </a:fontRef>
            </p:style>
            <p:txBody>
              <a:bodyPr rtlCol="0" anchor="ctr"/>
              <a:p>
                <a:pPr algn="ctr"/>
                <a:endParaRPr lang="zh-CN" altLang="en-US" sz="1000">
                  <a:latin typeface="微软雅黑" panose="020B0503020204020204" charset="-122"/>
                  <a:ea typeface="微软雅黑" panose="020B0503020204020204" charset="-122"/>
                </a:endParaRPr>
              </a:p>
            </p:txBody>
          </p:sp>
          <p:pic>
            <p:nvPicPr>
              <p:cNvPr id="242" name="图片 241" descr="洗衣机"/>
              <p:cNvPicPr>
                <a:picLocks noChangeAspect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16265" y="9800"/>
                <a:ext cx="284" cy="284"/>
              </a:xfrm>
              <a:prstGeom prst="rect">
                <a:avLst/>
              </a:prstGeom>
            </p:spPr>
          </p:pic>
        </p:grpSp>
      </p:grpSp>
      <p:sp>
        <p:nvSpPr>
          <p:cNvPr id="245" name="矩形 244"/>
          <p:cNvSpPr/>
          <p:nvPr/>
        </p:nvSpPr>
        <p:spPr>
          <a:xfrm>
            <a:off x="1043940" y="989965"/>
            <a:ext cx="704215" cy="145097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253" name="矩形 252"/>
          <p:cNvSpPr/>
          <p:nvPr/>
        </p:nvSpPr>
        <p:spPr>
          <a:xfrm>
            <a:off x="1435100" y="2440940"/>
            <a:ext cx="312420" cy="1644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35" name="矩形 34"/>
          <p:cNvSpPr/>
          <p:nvPr/>
        </p:nvSpPr>
        <p:spPr>
          <a:xfrm>
            <a:off x="1435100" y="2610485"/>
            <a:ext cx="312420" cy="16446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grpSp>
        <p:nvGrpSpPr>
          <p:cNvPr id="257" name="组合 256"/>
          <p:cNvGrpSpPr/>
          <p:nvPr/>
        </p:nvGrpSpPr>
        <p:grpSpPr>
          <a:xfrm>
            <a:off x="1540510" y="2477135"/>
            <a:ext cx="90000" cy="90000"/>
            <a:chOff x="10348" y="7221"/>
            <a:chExt cx="342" cy="346"/>
          </a:xfrm>
        </p:grpSpPr>
        <p:sp>
          <p:nvSpPr>
            <p:cNvPr id="255" name="椭圆 254"/>
            <p:cNvSpPr/>
            <p:nvPr/>
          </p:nvSpPr>
          <p:spPr>
            <a:xfrm>
              <a:off x="10348" y="7221"/>
              <a:ext cx="342" cy="347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56" name="图片 255" descr="热水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0414" y="7272"/>
              <a:ext cx="232" cy="235"/>
            </a:xfrm>
            <a:prstGeom prst="rect">
              <a:avLst/>
            </a:prstGeom>
          </p:spPr>
        </p:pic>
      </p:grpSp>
      <p:sp>
        <p:nvSpPr>
          <p:cNvPr id="304" name="文本框 303"/>
          <p:cNvSpPr txBox="1"/>
          <p:nvPr/>
        </p:nvSpPr>
        <p:spPr>
          <a:xfrm>
            <a:off x="1115753" y="1271622"/>
            <a:ext cx="570637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2000">
                <a:latin typeface="微软雅黑" panose="020B0503020204020204" charset="-122"/>
                <a:ea typeface="微软雅黑" panose="020B0503020204020204" charset="-122"/>
              </a:rPr>
              <a:t>卫生间</a:t>
            </a:r>
            <a:endParaRPr lang="zh-CN" altLang="en-US" sz="200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1748790" y="990600"/>
            <a:ext cx="229235" cy="21463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37" name="矩形 36"/>
          <p:cNvSpPr/>
          <p:nvPr/>
        </p:nvSpPr>
        <p:spPr>
          <a:xfrm>
            <a:off x="1952625" y="1476375"/>
            <a:ext cx="229235" cy="1727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sp>
        <p:nvSpPr>
          <p:cNvPr id="39" name="矩形 38"/>
          <p:cNvSpPr/>
          <p:nvPr/>
        </p:nvSpPr>
        <p:spPr>
          <a:xfrm>
            <a:off x="1952625" y="1656715"/>
            <a:ext cx="229235" cy="414020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grpSp>
        <p:nvGrpSpPr>
          <p:cNvPr id="289" name="组合 288"/>
          <p:cNvGrpSpPr/>
          <p:nvPr/>
        </p:nvGrpSpPr>
        <p:grpSpPr>
          <a:xfrm>
            <a:off x="2201545" y="1330325"/>
            <a:ext cx="217170" cy="219710"/>
            <a:chOff x="4616" y="7221"/>
            <a:chExt cx="342" cy="346"/>
          </a:xfrm>
        </p:grpSpPr>
        <p:sp>
          <p:nvSpPr>
            <p:cNvPr id="290" name="椭圆 289"/>
            <p:cNvSpPr/>
            <p:nvPr/>
          </p:nvSpPr>
          <p:spPr>
            <a:xfrm>
              <a:off x="4616" y="7221"/>
              <a:ext cx="343" cy="347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91" name="图片 290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690" y="7281"/>
              <a:ext cx="232" cy="236"/>
            </a:xfrm>
            <a:prstGeom prst="rect">
              <a:avLst/>
            </a:prstGeom>
          </p:spPr>
        </p:pic>
      </p:grpSp>
      <p:grpSp>
        <p:nvGrpSpPr>
          <p:cNvPr id="40" name="组合 39"/>
          <p:cNvGrpSpPr/>
          <p:nvPr/>
        </p:nvGrpSpPr>
        <p:grpSpPr>
          <a:xfrm>
            <a:off x="1861185" y="1233805"/>
            <a:ext cx="217170" cy="219710"/>
            <a:chOff x="4616" y="7221"/>
            <a:chExt cx="342" cy="346"/>
          </a:xfrm>
        </p:grpSpPr>
        <p:sp>
          <p:nvSpPr>
            <p:cNvPr id="41" name="椭圆 40"/>
            <p:cNvSpPr/>
            <p:nvPr/>
          </p:nvSpPr>
          <p:spPr>
            <a:xfrm>
              <a:off x="4616" y="7221"/>
              <a:ext cx="343" cy="347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43" name="图片 42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690" y="7281"/>
              <a:ext cx="232" cy="236"/>
            </a:xfrm>
            <a:prstGeom prst="rect">
              <a:avLst/>
            </a:prstGeom>
          </p:spPr>
        </p:pic>
      </p:grpSp>
      <p:grpSp>
        <p:nvGrpSpPr>
          <p:cNvPr id="260" name="组合 259"/>
          <p:cNvGrpSpPr/>
          <p:nvPr/>
        </p:nvGrpSpPr>
        <p:grpSpPr>
          <a:xfrm>
            <a:off x="2032635" y="1540510"/>
            <a:ext cx="90000" cy="90000"/>
            <a:chOff x="8917" y="7221"/>
            <a:chExt cx="342" cy="346"/>
          </a:xfrm>
        </p:grpSpPr>
        <p:sp>
          <p:nvSpPr>
            <p:cNvPr id="258" name="椭圆 257"/>
            <p:cNvSpPr/>
            <p:nvPr/>
          </p:nvSpPr>
          <p:spPr>
            <a:xfrm>
              <a:off x="8917" y="7221"/>
              <a:ext cx="342" cy="347"/>
            </a:xfrm>
            <a:prstGeom prst="ellipse">
              <a:avLst/>
            </a:prstGeom>
            <a:solidFill>
              <a:srgbClr val="87D2E1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259" name="图片 258" descr="残疾人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8963" y="7260"/>
              <a:ext cx="243" cy="247"/>
            </a:xfrm>
            <a:prstGeom prst="rect">
              <a:avLst/>
            </a:prstGeom>
          </p:spPr>
        </p:pic>
      </p:grpSp>
      <p:grpSp>
        <p:nvGrpSpPr>
          <p:cNvPr id="44" name="组合 43"/>
          <p:cNvGrpSpPr/>
          <p:nvPr/>
        </p:nvGrpSpPr>
        <p:grpSpPr>
          <a:xfrm>
            <a:off x="6037580" y="1924685"/>
            <a:ext cx="217170" cy="219710"/>
            <a:chOff x="4616" y="7221"/>
            <a:chExt cx="342" cy="346"/>
          </a:xfrm>
        </p:grpSpPr>
        <p:sp>
          <p:nvSpPr>
            <p:cNvPr id="45" name="椭圆 44"/>
            <p:cNvSpPr/>
            <p:nvPr/>
          </p:nvSpPr>
          <p:spPr>
            <a:xfrm>
              <a:off x="4616" y="7221"/>
              <a:ext cx="343" cy="347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46" name="图片 45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690" y="7281"/>
              <a:ext cx="232" cy="236"/>
            </a:xfrm>
            <a:prstGeom prst="rect">
              <a:avLst/>
            </a:prstGeom>
          </p:spPr>
        </p:pic>
      </p:grpSp>
      <p:grpSp>
        <p:nvGrpSpPr>
          <p:cNvPr id="47" name="组合 46"/>
          <p:cNvGrpSpPr/>
          <p:nvPr/>
        </p:nvGrpSpPr>
        <p:grpSpPr>
          <a:xfrm>
            <a:off x="5677535" y="2465070"/>
            <a:ext cx="217170" cy="219710"/>
            <a:chOff x="4616" y="7221"/>
            <a:chExt cx="342" cy="346"/>
          </a:xfrm>
        </p:grpSpPr>
        <p:sp>
          <p:nvSpPr>
            <p:cNvPr id="48" name="椭圆 47"/>
            <p:cNvSpPr/>
            <p:nvPr/>
          </p:nvSpPr>
          <p:spPr>
            <a:xfrm>
              <a:off x="4616" y="7221"/>
              <a:ext cx="343" cy="347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49" name="图片 48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690" y="7281"/>
              <a:ext cx="232" cy="236"/>
            </a:xfrm>
            <a:prstGeom prst="rect">
              <a:avLst/>
            </a:prstGeom>
          </p:spPr>
        </p:pic>
      </p:grpSp>
      <p:grpSp>
        <p:nvGrpSpPr>
          <p:cNvPr id="50" name="组合 49"/>
          <p:cNvGrpSpPr/>
          <p:nvPr/>
        </p:nvGrpSpPr>
        <p:grpSpPr>
          <a:xfrm>
            <a:off x="4525645" y="2289175"/>
            <a:ext cx="217170" cy="219710"/>
            <a:chOff x="4616" y="7221"/>
            <a:chExt cx="342" cy="346"/>
          </a:xfrm>
        </p:grpSpPr>
        <p:sp>
          <p:nvSpPr>
            <p:cNvPr id="51" name="椭圆 50"/>
            <p:cNvSpPr/>
            <p:nvPr/>
          </p:nvSpPr>
          <p:spPr>
            <a:xfrm>
              <a:off x="4616" y="7221"/>
              <a:ext cx="343" cy="347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52" name="图片 51" descr="出入口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690" y="7281"/>
              <a:ext cx="232" cy="236"/>
            </a:xfrm>
            <a:prstGeom prst="rect">
              <a:avLst/>
            </a:prstGeom>
          </p:spPr>
        </p:pic>
      </p:grpSp>
      <p:sp>
        <p:nvSpPr>
          <p:cNvPr id="53" name="矩形 52"/>
          <p:cNvSpPr/>
          <p:nvPr/>
        </p:nvSpPr>
        <p:spPr>
          <a:xfrm>
            <a:off x="1952625" y="2430780"/>
            <a:ext cx="382270" cy="267335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p>
            <a:pPr lvl="0" algn="ctr">
              <a:buClrTx/>
              <a:buSzTx/>
              <a:buFontTx/>
            </a:pPr>
            <a:endParaRPr lang="zh-CN" altLang="en-US">
              <a:sym typeface="+mn-ea"/>
            </a:endParaRPr>
          </a:p>
        </p:txBody>
      </p:sp>
      <p:grpSp>
        <p:nvGrpSpPr>
          <p:cNvPr id="298" name="组合 297"/>
          <p:cNvGrpSpPr/>
          <p:nvPr/>
        </p:nvGrpSpPr>
        <p:grpSpPr>
          <a:xfrm>
            <a:off x="2037715" y="2458085"/>
            <a:ext cx="216000" cy="216000"/>
            <a:chOff x="13224" y="7220"/>
            <a:chExt cx="342" cy="346"/>
          </a:xfrm>
        </p:grpSpPr>
        <p:sp>
          <p:nvSpPr>
            <p:cNvPr id="299" name="椭圆 298"/>
            <p:cNvSpPr/>
            <p:nvPr/>
          </p:nvSpPr>
          <p:spPr>
            <a:xfrm>
              <a:off x="13224" y="7220"/>
              <a:ext cx="342" cy="347"/>
            </a:xfrm>
            <a:prstGeom prst="ellipse">
              <a:avLst/>
            </a:prstGeom>
            <a:solidFill>
              <a:srgbClr val="808080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855">
                <a:latin typeface="微软雅黑" panose="020B0503020204020204" charset="-122"/>
                <a:ea typeface="微软雅黑" panose="020B0503020204020204" charset="-122"/>
              </a:endParaRPr>
            </a:p>
          </p:txBody>
        </p:sp>
        <p:pic>
          <p:nvPicPr>
            <p:cNvPr id="300" name="图片 299" descr="管理用房"/>
            <p:cNvPicPr>
              <a:picLocks noChangeAspect="1"/>
            </p:cNvPicPr>
            <p:nvPr/>
          </p:nvPicPr>
          <p:blipFill>
            <a:blip r:embed="rId9"/>
            <a:stretch>
              <a:fillRect/>
            </a:stretch>
          </p:blipFill>
          <p:spPr>
            <a:xfrm>
              <a:off x="13235" y="7231"/>
              <a:ext cx="316" cy="320"/>
            </a:xfrm>
            <a:prstGeom prst="rect">
              <a:avLst/>
            </a:prstGeom>
          </p:spPr>
        </p:pic>
      </p:grpSp>
      <p:grpSp>
        <p:nvGrpSpPr>
          <p:cNvPr id="56" name="组合 55"/>
          <p:cNvGrpSpPr/>
          <p:nvPr/>
        </p:nvGrpSpPr>
        <p:grpSpPr>
          <a:xfrm>
            <a:off x="2334895" y="1630680"/>
            <a:ext cx="210820" cy="213360"/>
            <a:chOff x="5346" y="7225"/>
            <a:chExt cx="332" cy="336"/>
          </a:xfrm>
        </p:grpSpPr>
        <p:sp>
          <p:nvSpPr>
            <p:cNvPr id="54" name="椭圆 53"/>
            <p:cNvSpPr/>
            <p:nvPr/>
          </p:nvSpPr>
          <p:spPr>
            <a:xfrm>
              <a:off x="5346" y="7225"/>
              <a:ext cx="332" cy="336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920">
                <a:solidFill>
                  <a:schemeClr val="tx1"/>
                </a:solidFill>
              </a:endParaRPr>
            </a:p>
          </p:txBody>
        </p:sp>
        <p:pic>
          <p:nvPicPr>
            <p:cNvPr id="55" name="图片 54" descr="楼梯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5394" y="7274"/>
              <a:ext cx="235" cy="238"/>
            </a:xfrm>
            <a:prstGeom prst="rect">
              <a:avLst/>
            </a:prstGeom>
          </p:spPr>
        </p:pic>
      </p:grpSp>
      <p:grpSp>
        <p:nvGrpSpPr>
          <p:cNvPr id="57" name="组合 56"/>
          <p:cNvGrpSpPr/>
          <p:nvPr/>
        </p:nvGrpSpPr>
        <p:grpSpPr>
          <a:xfrm>
            <a:off x="4662170" y="1713865"/>
            <a:ext cx="210820" cy="213360"/>
            <a:chOff x="5346" y="7225"/>
            <a:chExt cx="332" cy="336"/>
          </a:xfrm>
        </p:grpSpPr>
        <p:sp>
          <p:nvSpPr>
            <p:cNvPr id="58" name="椭圆 57"/>
            <p:cNvSpPr/>
            <p:nvPr/>
          </p:nvSpPr>
          <p:spPr>
            <a:xfrm>
              <a:off x="5346" y="7225"/>
              <a:ext cx="332" cy="336"/>
            </a:xfrm>
            <a:prstGeom prst="ellipse">
              <a:avLst/>
            </a:prstGeom>
            <a:solidFill>
              <a:srgbClr val="5A8C32"/>
            </a:solidFill>
            <a:ln>
              <a:noFill/>
            </a:ln>
          </p:spPr>
          <p:style>
            <a:lnRef idx="2">
              <a:schemeClr val="accent1">
                <a:lumMod val="75000"/>
              </a:schemeClr>
            </a:lnRef>
            <a:fillRef idx="1">
              <a:schemeClr val="accent1"/>
            </a:fillRef>
            <a:effectRef idx="0">
              <a:srgbClr val="FFFFFF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 sz="920">
                <a:solidFill>
                  <a:schemeClr val="tx1"/>
                </a:solidFill>
              </a:endParaRPr>
            </a:p>
          </p:txBody>
        </p:sp>
        <p:pic>
          <p:nvPicPr>
            <p:cNvPr id="59" name="图片 58" descr="楼梯"/>
            <p:cNvPicPr>
              <a:picLocks noChangeAspect="1"/>
            </p:cNvPicPr>
            <p:nvPr/>
          </p:nvPicPr>
          <p:blipFill>
            <a:blip r:embed="rId10"/>
            <a:stretch>
              <a:fillRect/>
            </a:stretch>
          </p:blipFill>
          <p:spPr>
            <a:xfrm>
              <a:off x="5394" y="7274"/>
              <a:ext cx="235" cy="238"/>
            </a:xfrm>
            <a:prstGeom prst="rect">
              <a:avLst/>
            </a:prstGeom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PP_MARK_KEY" val="3c2bce19-3a31-4c38-a79e-7d902157b0f5"/>
  <p:tag name="COMMONDATA" val="eyJoZGlkIjoiZTBjMjk3OTAxYzU3YzBjZDU3NjkxMzg2ZDM3M2E2NGYifQ=="/>
</p:tagLst>
</file>

<file path=ppt/theme/theme1.xml><?xml version="1.0" encoding="utf-8"?>
<a:theme xmlns:a="http://schemas.openxmlformats.org/drawingml/2006/main" name="2_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385</Words>
  <Application>WPS 演示</Application>
  <PresentationFormat>自定义</PresentationFormat>
  <Paragraphs>205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1" baseType="lpstr">
      <vt:lpstr>Arial</vt:lpstr>
      <vt:lpstr>宋体</vt:lpstr>
      <vt:lpstr>Wingdings</vt:lpstr>
      <vt:lpstr>黑体</vt:lpstr>
      <vt:lpstr>仿宋_GB2312</vt:lpstr>
      <vt:lpstr>微软雅黑</vt:lpstr>
      <vt:lpstr>Calibri</vt:lpstr>
      <vt:lpstr>Arial Unicode MS</vt:lpstr>
      <vt:lpstr>2_Office 主题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杭金衢高速   萧山服务区</dc:title>
  <dc:creator>胡 俊</dc:creator>
  <cp:lastModifiedBy>服务区</cp:lastModifiedBy>
  <cp:revision>50</cp:revision>
  <dcterms:created xsi:type="dcterms:W3CDTF">2020-09-21T05:17:00Z</dcterms:created>
  <dcterms:modified xsi:type="dcterms:W3CDTF">2025-07-28T06:50:02Z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2020-07-09T16:00:00Z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2020-09-27T16:00:00Z</vt:filetime>
  </property>
  <property fmtid="{D5CDD505-2E9C-101B-9397-08002B2CF9AE}" pid="5" name="KSOProductBuildVer">
    <vt:lpwstr>2052-12.1.0.21915</vt:lpwstr>
  </property>
  <property fmtid="{D5CDD505-2E9C-101B-9397-08002B2CF9AE}" pid="6" name="ICV">
    <vt:lpwstr>93F6041AE511401DB0741C4DCACA74A2_13</vt:lpwstr>
  </property>
</Properties>
</file>