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 userDrawn="1">
          <p15:clr>
            <a:srgbClr val="A4A3A4"/>
          </p15:clr>
        </p15:guide>
        <p15:guide id="2" pos="3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4F1"/>
    <a:srgbClr val="DFDBD2"/>
    <a:srgbClr val="DCE1F0"/>
    <a:srgbClr val="1EA0AA"/>
    <a:srgbClr val="E6AA8C"/>
    <a:srgbClr val="DC643C"/>
    <a:srgbClr val="2862A1"/>
    <a:srgbClr val="8ABF4E"/>
    <a:srgbClr val="AFA0AC"/>
    <a:srgbClr val="EF8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1"/>
        <p:guide pos="38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63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衢州服务区北区"/>
          <p:cNvPicPr>
            <a:picLocks noChangeAspect="1"/>
          </p:cNvPicPr>
          <p:nvPr/>
        </p:nvPicPr>
        <p:blipFill>
          <a:blip r:embed="rId1"/>
          <a:srcRect t="6498" b="45486"/>
          <a:stretch>
            <a:fillRect/>
          </a:stretch>
        </p:blipFill>
        <p:spPr>
          <a:xfrm>
            <a:off x="1025525" y="852170"/>
            <a:ext cx="10311130" cy="51708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88535" y="3046730"/>
            <a:ext cx="312420" cy="815975"/>
          </a:xfrm>
          <a:prstGeom prst="rect">
            <a:avLst/>
          </a:prstGeom>
          <a:solidFill>
            <a:srgbClr val="E6AA8C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500"/>
              <a:t>N-03</a:t>
            </a:r>
            <a:endParaRPr lang="en-US" altLang="zh-CN" sz="500"/>
          </a:p>
          <a:p>
            <a:pPr algn="ctr"/>
            <a:endParaRPr lang="en-US" altLang="zh-CN" sz="500"/>
          </a:p>
          <a:p>
            <a:pPr algn="ctr"/>
            <a:r>
              <a:rPr lang="zh-CN" altLang="en-US" sz="500"/>
              <a:t>古茗</a:t>
            </a:r>
            <a:endParaRPr lang="zh-CN" altLang="en-US" sz="500"/>
          </a:p>
          <a:p>
            <a:pPr algn="ctr"/>
            <a:endParaRPr lang="zh-CN" altLang="en-US" sz="500"/>
          </a:p>
          <a:p>
            <a:pPr algn="ctr"/>
            <a:r>
              <a:rPr lang="en-US" altLang="zh-CN" sz="500"/>
              <a:t>33.72m</a:t>
            </a:r>
            <a:r>
              <a:rPr lang="en-US" altLang="en-US" sz="500"/>
              <a:t>²</a:t>
            </a:r>
            <a:endParaRPr lang="en-US" altLang="en-US" sz="500"/>
          </a:p>
        </p:txBody>
      </p:sp>
      <p:sp>
        <p:nvSpPr>
          <p:cNvPr id="10" name="矩形 9"/>
          <p:cNvSpPr/>
          <p:nvPr/>
        </p:nvSpPr>
        <p:spPr>
          <a:xfrm>
            <a:off x="5854065" y="3589655"/>
            <a:ext cx="265430" cy="308610"/>
          </a:xfrm>
          <a:prstGeom prst="rect">
            <a:avLst/>
          </a:prstGeom>
          <a:solidFill>
            <a:srgbClr val="1EA0AA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50"/>
              <a:t>N-05</a:t>
            </a:r>
            <a:endParaRPr lang="en-US" altLang="zh-CN" sz="250"/>
          </a:p>
          <a:p>
            <a:pPr algn="ctr"/>
            <a:endParaRPr lang="zh-CN" altLang="en-US" sz="250"/>
          </a:p>
          <a:p>
            <a:pPr algn="ctr"/>
            <a:r>
              <a:rPr lang="zh-CN" altLang="en-US" sz="250"/>
              <a:t>司机小店</a:t>
            </a:r>
            <a:endParaRPr lang="zh-CN" altLang="en-US" sz="250"/>
          </a:p>
          <a:p>
            <a:pPr algn="ctr"/>
            <a:endParaRPr lang="zh-CN" altLang="en-US" sz="250"/>
          </a:p>
          <a:p>
            <a:pPr algn="ctr"/>
            <a:r>
              <a:rPr lang="en-US" altLang="zh-CN" sz="250"/>
              <a:t>18.68</a:t>
            </a:r>
            <a:r>
              <a:rPr lang="zh-CN" altLang="en-US" sz="250">
                <a:sym typeface="+mn-ea"/>
              </a:rPr>
              <a:t>㎡</a:t>
            </a:r>
            <a:endParaRPr lang="en-US" altLang="zh-CN" sz="250"/>
          </a:p>
        </p:txBody>
      </p:sp>
      <p:sp>
        <p:nvSpPr>
          <p:cNvPr id="11" name="矩形 10"/>
          <p:cNvSpPr/>
          <p:nvPr/>
        </p:nvSpPr>
        <p:spPr>
          <a:xfrm>
            <a:off x="6130290" y="3598545"/>
            <a:ext cx="245110" cy="308610"/>
          </a:xfrm>
          <a:prstGeom prst="rect">
            <a:avLst/>
          </a:prstGeom>
          <a:solidFill>
            <a:srgbClr val="1EA0AA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">
                <a:sym typeface="+mn-ea"/>
              </a:rPr>
              <a:t>N-06</a:t>
            </a:r>
            <a:endParaRPr lang="en-US" altLang="zh-CN" sz="200"/>
          </a:p>
          <a:p>
            <a:pPr algn="ctr"/>
            <a:endParaRPr lang="en-US" altLang="zh-CN" sz="200"/>
          </a:p>
          <a:p>
            <a:pPr algn="ctr"/>
            <a:r>
              <a:rPr lang="zh-CN" altLang="en-US" sz="200"/>
              <a:t>龙泉青瓷</a:t>
            </a:r>
            <a:endParaRPr lang="zh-CN" altLang="en-US" sz="200"/>
          </a:p>
          <a:p>
            <a:pPr algn="ctr"/>
            <a:endParaRPr lang="zh-CN" altLang="en-US" sz="200"/>
          </a:p>
          <a:p>
            <a:pPr algn="ctr"/>
            <a:r>
              <a:rPr lang="en-US" altLang="zh-CN" sz="200"/>
              <a:t>17.52m</a:t>
            </a:r>
            <a:r>
              <a:rPr lang="en-US" altLang="en-US" sz="200"/>
              <a:t>²</a:t>
            </a:r>
            <a:endParaRPr lang="en-US" altLang="en-US" sz="200"/>
          </a:p>
        </p:txBody>
      </p:sp>
      <p:sp>
        <p:nvSpPr>
          <p:cNvPr id="14" name="任意多边形 13"/>
          <p:cNvSpPr/>
          <p:nvPr/>
        </p:nvSpPr>
        <p:spPr>
          <a:xfrm>
            <a:off x="6390640" y="3382010"/>
            <a:ext cx="392430" cy="524510"/>
          </a:xfrm>
          <a:custGeom>
            <a:avLst/>
            <a:gdLst>
              <a:gd name="connisteX0" fmla="*/ 0 w 392430"/>
              <a:gd name="connsiteY0" fmla="*/ 215900 h 524510"/>
              <a:gd name="connisteX1" fmla="*/ 0 w 392430"/>
              <a:gd name="connsiteY1" fmla="*/ 524510 h 524510"/>
              <a:gd name="connisteX2" fmla="*/ 392430 w 392430"/>
              <a:gd name="connsiteY2" fmla="*/ 524510 h 524510"/>
              <a:gd name="connisteX3" fmla="*/ 392430 w 392430"/>
              <a:gd name="connsiteY3" fmla="*/ 0 h 524510"/>
              <a:gd name="connisteX4" fmla="*/ 238125 w 392430"/>
              <a:gd name="connsiteY4" fmla="*/ 0 h 524510"/>
              <a:gd name="connisteX5" fmla="*/ 238125 w 392430"/>
              <a:gd name="connsiteY5" fmla="*/ 211455 h 524510"/>
              <a:gd name="connisteX6" fmla="*/ 0 w 392430"/>
              <a:gd name="connsiteY6" fmla="*/ 215900 h 5245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392430" h="524510">
                <a:moveTo>
                  <a:pt x="0" y="215900"/>
                </a:moveTo>
                <a:lnTo>
                  <a:pt x="0" y="524510"/>
                </a:lnTo>
                <a:lnTo>
                  <a:pt x="392430" y="524510"/>
                </a:lnTo>
                <a:lnTo>
                  <a:pt x="392430" y="0"/>
                </a:lnTo>
                <a:lnTo>
                  <a:pt x="238125" y="0"/>
                </a:lnTo>
                <a:lnTo>
                  <a:pt x="238125" y="211455"/>
                </a:lnTo>
                <a:lnTo>
                  <a:pt x="0" y="215900"/>
                </a:lnTo>
                <a:close/>
              </a:path>
            </a:pathLst>
          </a:custGeom>
          <a:solidFill>
            <a:srgbClr val="E6AA8C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00">
              <a:sym typeface="+mn-ea"/>
            </a:endParaRPr>
          </a:p>
          <a:p>
            <a:pPr algn="ctr"/>
            <a:endParaRPr lang="en-US" altLang="zh-CN" sz="300">
              <a:sym typeface="+mn-ea"/>
            </a:endParaRPr>
          </a:p>
          <a:p>
            <a:pPr algn="ctr"/>
            <a:endParaRPr lang="en-US" altLang="zh-CN" sz="300">
              <a:sym typeface="+mn-ea"/>
            </a:endParaRPr>
          </a:p>
          <a:p>
            <a:pPr algn="ctr"/>
            <a:endParaRPr lang="en-US" altLang="zh-CN" sz="300">
              <a:sym typeface="+mn-ea"/>
            </a:endParaRPr>
          </a:p>
          <a:p>
            <a:pPr algn="ctr"/>
            <a:r>
              <a:rPr lang="en-US" altLang="zh-CN" sz="300">
                <a:sym typeface="+mn-ea"/>
              </a:rPr>
              <a:t>N-07</a:t>
            </a:r>
            <a:endParaRPr lang="en-US" altLang="zh-CN" sz="300"/>
          </a:p>
          <a:p>
            <a:pPr algn="ctr"/>
            <a:endParaRPr lang="en-US" altLang="zh-CN" sz="300"/>
          </a:p>
          <a:p>
            <a:pPr algn="ctr"/>
            <a:r>
              <a:rPr lang="zh-CN" altLang="en-US" sz="300"/>
              <a:t>衢州特色小吃</a:t>
            </a:r>
            <a:endParaRPr lang="zh-CN" altLang="en-US" sz="300"/>
          </a:p>
          <a:p>
            <a:pPr algn="ctr"/>
            <a:endParaRPr lang="zh-CN" altLang="en-US" sz="300"/>
          </a:p>
          <a:p>
            <a:pPr algn="ctr"/>
            <a:r>
              <a:rPr lang="en-US" altLang="zh-CN" sz="300"/>
              <a:t>17.95</a:t>
            </a:r>
            <a:r>
              <a:rPr lang="en-US" altLang="zh-CN" sz="300">
                <a:sym typeface="+mn-ea"/>
              </a:rPr>
              <a:t>m</a:t>
            </a:r>
            <a:r>
              <a:rPr lang="en-US" altLang="en-US" sz="300">
                <a:sym typeface="+mn-ea"/>
              </a:rPr>
              <a:t>²</a:t>
            </a:r>
            <a:endParaRPr lang="en-US" altLang="zh-CN" sz="300"/>
          </a:p>
        </p:txBody>
      </p:sp>
      <p:sp>
        <p:nvSpPr>
          <p:cNvPr id="19" name="任意多边形 18"/>
          <p:cNvSpPr/>
          <p:nvPr/>
        </p:nvSpPr>
        <p:spPr>
          <a:xfrm>
            <a:off x="7907655" y="3399155"/>
            <a:ext cx="247015" cy="502285"/>
          </a:xfrm>
          <a:custGeom>
            <a:avLst/>
            <a:gdLst>
              <a:gd name="connisteX0" fmla="*/ 0 w 247015"/>
              <a:gd name="connsiteY0" fmla="*/ 4445 h 502285"/>
              <a:gd name="connisteX1" fmla="*/ 0 w 247015"/>
              <a:gd name="connsiteY1" fmla="*/ 502285 h 502285"/>
              <a:gd name="connisteX2" fmla="*/ 207010 w 247015"/>
              <a:gd name="connsiteY2" fmla="*/ 502285 h 502285"/>
              <a:gd name="connisteX3" fmla="*/ 247015 w 247015"/>
              <a:gd name="connsiteY3" fmla="*/ 462915 h 502285"/>
              <a:gd name="connisteX4" fmla="*/ 247015 w 247015"/>
              <a:gd name="connsiteY4" fmla="*/ 211455 h 502285"/>
              <a:gd name="connisteX5" fmla="*/ 110490 w 247015"/>
              <a:gd name="connsiteY5" fmla="*/ 211455 h 502285"/>
              <a:gd name="connisteX6" fmla="*/ 110490 w 247015"/>
              <a:gd name="connsiteY6" fmla="*/ 0 h 502285"/>
              <a:gd name="connisteX7" fmla="*/ 0 w 247015"/>
              <a:gd name="connsiteY7" fmla="*/ 4445 h 502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247015" h="502285">
                <a:moveTo>
                  <a:pt x="0" y="4445"/>
                </a:moveTo>
                <a:lnTo>
                  <a:pt x="0" y="502285"/>
                </a:lnTo>
                <a:lnTo>
                  <a:pt x="207010" y="502285"/>
                </a:lnTo>
                <a:lnTo>
                  <a:pt x="247015" y="462915"/>
                </a:lnTo>
                <a:lnTo>
                  <a:pt x="247015" y="211455"/>
                </a:lnTo>
                <a:lnTo>
                  <a:pt x="110490" y="211455"/>
                </a:lnTo>
                <a:lnTo>
                  <a:pt x="110490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DFE4F1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200">
              <a:solidFill>
                <a:schemeClr val="tx1"/>
              </a:solidFill>
              <a:sym typeface="+mn-ea"/>
            </a:endParaRPr>
          </a:p>
          <a:p>
            <a:pPr algn="ctr"/>
            <a:endParaRPr lang="en-US" altLang="zh-CN" sz="200">
              <a:solidFill>
                <a:schemeClr val="tx1"/>
              </a:solidFill>
              <a:sym typeface="+mn-ea"/>
            </a:endParaRPr>
          </a:p>
          <a:p>
            <a:pPr algn="ctr"/>
            <a:endParaRPr lang="en-US" altLang="zh-CN" sz="200">
              <a:solidFill>
                <a:schemeClr val="tx1"/>
              </a:solidFill>
              <a:sym typeface="+mn-ea"/>
            </a:endParaRPr>
          </a:p>
          <a:p>
            <a:pPr algn="ctr"/>
            <a:endParaRPr lang="en-US" altLang="zh-CN" sz="200">
              <a:solidFill>
                <a:schemeClr val="tx1"/>
              </a:solidFill>
              <a:sym typeface="+mn-ea"/>
            </a:endParaRPr>
          </a:p>
          <a:p>
            <a:pPr algn="ctr"/>
            <a:endParaRPr lang="en-US" altLang="zh-CN" sz="200">
              <a:solidFill>
                <a:schemeClr val="tx1"/>
              </a:solidFill>
              <a:sym typeface="+mn-ea"/>
            </a:endParaRPr>
          </a:p>
          <a:p>
            <a:pPr algn="ctr"/>
            <a:endParaRPr lang="en-US" altLang="zh-CN" sz="200">
              <a:solidFill>
                <a:schemeClr val="tx1"/>
              </a:solidFill>
              <a:sym typeface="+mn-ea"/>
            </a:endParaRPr>
          </a:p>
          <a:p>
            <a:pPr algn="ctr"/>
            <a:endParaRPr lang="en-US" altLang="zh-CN" sz="200">
              <a:solidFill>
                <a:schemeClr val="tx1"/>
              </a:solidFill>
              <a:sym typeface="+mn-ea"/>
            </a:endParaRPr>
          </a:p>
          <a:p>
            <a:pPr algn="ctr"/>
            <a:r>
              <a:rPr lang="en-US" altLang="zh-CN" sz="200">
                <a:solidFill>
                  <a:schemeClr val="tx1"/>
                </a:solidFill>
                <a:sym typeface="+mn-ea"/>
              </a:rPr>
              <a:t>N-12</a:t>
            </a:r>
            <a:endParaRPr lang="en-US" altLang="zh-CN" sz="200">
              <a:solidFill>
                <a:schemeClr val="tx1"/>
              </a:solidFill>
              <a:sym typeface="+mn-ea"/>
            </a:endParaRPr>
          </a:p>
          <a:p>
            <a:pPr algn="ctr"/>
            <a:endParaRPr lang="en-US" altLang="zh-CN" sz="200">
              <a:solidFill>
                <a:schemeClr val="tx1"/>
              </a:solidFill>
            </a:endParaRPr>
          </a:p>
          <a:p>
            <a:pPr algn="ctr"/>
            <a:r>
              <a:rPr lang="zh-CN" altLang="en-US" sz="200">
                <a:solidFill>
                  <a:schemeClr val="tx1"/>
                </a:solidFill>
                <a:sym typeface="+mn-ea"/>
              </a:rPr>
              <a:t>驿茉茶</a:t>
            </a:r>
            <a:endParaRPr lang="zh-CN" altLang="en-US" sz="200">
              <a:solidFill>
                <a:schemeClr val="tx1"/>
              </a:solidFill>
              <a:sym typeface="+mn-ea"/>
            </a:endParaRPr>
          </a:p>
          <a:p>
            <a:pPr algn="ctr"/>
            <a:endParaRPr lang="zh-CN" altLang="en-US" sz="200">
              <a:solidFill>
                <a:schemeClr val="tx1"/>
              </a:solidFill>
              <a:sym typeface="+mn-ea"/>
            </a:endParaRPr>
          </a:p>
          <a:p>
            <a:pPr algn="ctr"/>
            <a:r>
              <a:rPr lang="en-US" altLang="zh-CN" sz="200">
                <a:solidFill>
                  <a:schemeClr val="tx1"/>
                </a:solidFill>
                <a:sym typeface="+mn-ea"/>
              </a:rPr>
              <a:t>22.6m</a:t>
            </a:r>
            <a:r>
              <a:rPr lang="en-US" altLang="en-US" sz="200">
                <a:solidFill>
                  <a:schemeClr val="tx1"/>
                </a:solidFill>
                <a:sym typeface="+mn-ea"/>
              </a:rPr>
              <a:t>²</a:t>
            </a:r>
            <a:endParaRPr lang="en-US" altLang="en-US" sz="200">
              <a:solidFill>
                <a:schemeClr val="tx1"/>
              </a:solidFill>
            </a:endParaRPr>
          </a:p>
          <a:p>
            <a:pPr algn="ctr"/>
            <a:endParaRPr lang="en-US" altLang="en-US" sz="20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42275" y="3416935"/>
            <a:ext cx="215265" cy="172085"/>
          </a:xfrm>
          <a:prstGeom prst="rect">
            <a:avLst/>
          </a:prstGeom>
          <a:solidFill>
            <a:srgbClr val="DFE4F1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rtlCol="0" anchor="ctr"/>
          <a:p>
            <a:pPr algn="ctr"/>
            <a:endParaRPr lang="zh-CN" altLang="en-US" sz="20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293735" y="3046730"/>
            <a:ext cx="185420" cy="281940"/>
          </a:xfrm>
          <a:prstGeom prst="rect">
            <a:avLst/>
          </a:prstGeom>
          <a:solidFill>
            <a:srgbClr val="DFE4F1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05825" y="3046730"/>
            <a:ext cx="1343025" cy="1513205"/>
          </a:xfrm>
          <a:prstGeom prst="rect">
            <a:avLst/>
          </a:prstGeom>
          <a:solidFill>
            <a:srgbClr val="DFDBD2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  <a:p>
            <a:pPr algn="ctr"/>
            <a:endParaRPr lang="zh-CN" altLang="en-US" sz="800"/>
          </a:p>
          <a:p>
            <a:pPr algn="ctr"/>
            <a:r>
              <a:rPr lang="zh-CN" altLang="en-US" sz="800">
                <a:solidFill>
                  <a:schemeClr val="tx1"/>
                </a:solidFill>
              </a:rPr>
              <a:t>卫生间</a:t>
            </a:r>
            <a:endParaRPr lang="zh-CN" altLang="en-US" sz="800">
              <a:solidFill>
                <a:schemeClr val="tx1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2332355" y="2457450"/>
            <a:ext cx="2358390" cy="1416050"/>
          </a:xfrm>
          <a:custGeom>
            <a:avLst/>
            <a:gdLst>
              <a:gd name="connisteX0" fmla="*/ 0 w 2358390"/>
              <a:gd name="connsiteY0" fmla="*/ 0 h 1416050"/>
              <a:gd name="connisteX1" fmla="*/ 0 w 2358390"/>
              <a:gd name="connsiteY1" fmla="*/ 1127125 h 1416050"/>
              <a:gd name="connisteX2" fmla="*/ 2230120 w 2358390"/>
              <a:gd name="connsiteY2" fmla="*/ 1127125 h 1416050"/>
              <a:gd name="connisteX3" fmla="*/ 2230120 w 2358390"/>
              <a:gd name="connsiteY3" fmla="*/ 1416050 h 1416050"/>
              <a:gd name="connisteX4" fmla="*/ 2358390 w 2358390"/>
              <a:gd name="connsiteY4" fmla="*/ 1416050 h 1416050"/>
              <a:gd name="connisteX5" fmla="*/ 2358390 w 2358390"/>
              <a:gd name="connsiteY5" fmla="*/ 925195 h 1416050"/>
              <a:gd name="connisteX6" fmla="*/ 960755 w 2358390"/>
              <a:gd name="connsiteY6" fmla="*/ 925195 h 1416050"/>
              <a:gd name="connisteX7" fmla="*/ 960755 w 2358390"/>
              <a:gd name="connsiteY7" fmla="*/ 2540 h 1416050"/>
              <a:gd name="connisteX8" fmla="*/ 193675 w 2358390"/>
              <a:gd name="connsiteY8" fmla="*/ 2540 h 1416050"/>
              <a:gd name="connisteX9" fmla="*/ 0 w 2358390"/>
              <a:gd name="connsiteY9" fmla="*/ 0 h 14160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2358390" h="1416050">
                <a:moveTo>
                  <a:pt x="0" y="0"/>
                </a:moveTo>
                <a:lnTo>
                  <a:pt x="0" y="1127125"/>
                </a:lnTo>
                <a:lnTo>
                  <a:pt x="2230120" y="1127125"/>
                </a:lnTo>
                <a:lnTo>
                  <a:pt x="2230120" y="1416050"/>
                </a:lnTo>
                <a:lnTo>
                  <a:pt x="2358390" y="1416050"/>
                </a:lnTo>
                <a:lnTo>
                  <a:pt x="2358390" y="925195"/>
                </a:lnTo>
                <a:lnTo>
                  <a:pt x="960755" y="925195"/>
                </a:lnTo>
                <a:lnTo>
                  <a:pt x="960755" y="2540"/>
                </a:lnTo>
                <a:lnTo>
                  <a:pt x="193675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DC643C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500">
                <a:sym typeface="+mn-ea"/>
              </a:rPr>
              <a:t>                </a:t>
            </a:r>
            <a:r>
              <a:rPr lang="en-US" altLang="zh-CN" sz="800">
                <a:sym typeface="+mn-ea"/>
              </a:rPr>
              <a:t>N-01</a:t>
            </a:r>
            <a:endParaRPr lang="en-US" altLang="zh-CN" sz="800">
              <a:sym typeface="+mn-ea"/>
            </a:endParaRPr>
          </a:p>
          <a:p>
            <a:pPr algn="l"/>
            <a:endParaRPr lang="en-US" altLang="zh-CN" sz="800"/>
          </a:p>
          <a:p>
            <a:pPr algn="l"/>
            <a:r>
              <a:rPr lang="en-US" altLang="zh-CN" sz="800">
                <a:sym typeface="+mn-ea"/>
              </a:rPr>
              <a:t>        </a:t>
            </a:r>
            <a:r>
              <a:rPr lang="zh-CN" altLang="en-US" sz="800">
                <a:sym typeface="+mn-ea"/>
              </a:rPr>
              <a:t>中式餐厅</a:t>
            </a:r>
            <a:endParaRPr lang="zh-CN" altLang="en-US" sz="800">
              <a:sym typeface="+mn-ea"/>
            </a:endParaRPr>
          </a:p>
          <a:p>
            <a:pPr algn="l"/>
            <a:endParaRPr lang="zh-CN" altLang="en-US" sz="800">
              <a:sym typeface="+mn-ea"/>
            </a:endParaRPr>
          </a:p>
          <a:p>
            <a:pPr algn="l"/>
            <a:r>
              <a:rPr lang="en-US" altLang="zh-CN" sz="800">
                <a:sym typeface="+mn-ea"/>
              </a:rPr>
              <a:t>        318.29m</a:t>
            </a:r>
            <a:r>
              <a:rPr lang="en-US" altLang="en-US" sz="800">
                <a:sym typeface="+mn-ea"/>
              </a:rPr>
              <a:t>²</a:t>
            </a:r>
            <a:endParaRPr lang="en-US" altLang="en-US" sz="800"/>
          </a:p>
          <a:p>
            <a:pPr algn="l"/>
            <a:endParaRPr lang="zh-CN" altLang="zh-CN" sz="500"/>
          </a:p>
          <a:p>
            <a:pPr algn="l"/>
            <a:endParaRPr lang="zh-CN" altLang="en-US" sz="500"/>
          </a:p>
        </p:txBody>
      </p:sp>
      <p:sp>
        <p:nvSpPr>
          <p:cNvPr id="36" name="任意多边形 35"/>
          <p:cNvSpPr/>
          <p:nvPr/>
        </p:nvSpPr>
        <p:spPr>
          <a:xfrm>
            <a:off x="3531870" y="3580765"/>
            <a:ext cx="1026795" cy="1066800"/>
          </a:xfrm>
          <a:custGeom>
            <a:avLst/>
            <a:gdLst>
              <a:gd name="connisteX0" fmla="*/ 133350 w 1026795"/>
              <a:gd name="connsiteY0" fmla="*/ 299720 h 1066800"/>
              <a:gd name="connisteX1" fmla="*/ 123825 w 1026795"/>
              <a:gd name="connsiteY1" fmla="*/ 363855 h 1066800"/>
              <a:gd name="connisteX2" fmla="*/ 131445 w 1026795"/>
              <a:gd name="connsiteY2" fmla="*/ 428625 h 1066800"/>
              <a:gd name="connisteX3" fmla="*/ 138430 w 1026795"/>
              <a:gd name="connsiteY3" fmla="*/ 492760 h 1066800"/>
              <a:gd name="connisteX4" fmla="*/ 152400 w 1026795"/>
              <a:gd name="connsiteY4" fmla="*/ 556895 h 1066800"/>
              <a:gd name="connisteX5" fmla="*/ 176530 w 1026795"/>
              <a:gd name="connsiteY5" fmla="*/ 621030 h 1066800"/>
              <a:gd name="connisteX6" fmla="*/ 205105 w 1026795"/>
              <a:gd name="connsiteY6" fmla="*/ 685800 h 1066800"/>
              <a:gd name="connisteX7" fmla="*/ 243205 w 1026795"/>
              <a:gd name="connsiteY7" fmla="*/ 749935 h 1066800"/>
              <a:gd name="connisteX8" fmla="*/ 288290 w 1026795"/>
              <a:gd name="connsiteY8" fmla="*/ 814070 h 1066800"/>
              <a:gd name="connisteX9" fmla="*/ 352425 w 1026795"/>
              <a:gd name="connsiteY9" fmla="*/ 866775 h 1066800"/>
              <a:gd name="connisteX10" fmla="*/ 417195 w 1026795"/>
              <a:gd name="connsiteY10" fmla="*/ 925830 h 1066800"/>
              <a:gd name="connisteX11" fmla="*/ 481330 w 1026795"/>
              <a:gd name="connsiteY11" fmla="*/ 966470 h 1066800"/>
              <a:gd name="connisteX12" fmla="*/ 545465 w 1026795"/>
              <a:gd name="connsiteY12" fmla="*/ 997585 h 1066800"/>
              <a:gd name="connisteX13" fmla="*/ 609600 w 1026795"/>
              <a:gd name="connsiteY13" fmla="*/ 1026160 h 1066800"/>
              <a:gd name="connisteX14" fmla="*/ 674370 w 1026795"/>
              <a:gd name="connsiteY14" fmla="*/ 1047750 h 1066800"/>
              <a:gd name="connisteX15" fmla="*/ 738505 w 1026795"/>
              <a:gd name="connsiteY15" fmla="*/ 1052195 h 1066800"/>
              <a:gd name="connisteX16" fmla="*/ 802640 w 1026795"/>
              <a:gd name="connsiteY16" fmla="*/ 1066800 h 1066800"/>
              <a:gd name="connisteX17" fmla="*/ 866775 w 1026795"/>
              <a:gd name="connsiteY17" fmla="*/ 1054735 h 1066800"/>
              <a:gd name="connisteX18" fmla="*/ 866775 w 1026795"/>
              <a:gd name="connsiteY18" fmla="*/ 800100 h 1066800"/>
              <a:gd name="connisteX19" fmla="*/ 1026795 w 1026795"/>
              <a:gd name="connsiteY19" fmla="*/ 800100 h 1066800"/>
              <a:gd name="connisteX20" fmla="*/ 1026795 w 1026795"/>
              <a:gd name="connsiteY20" fmla="*/ 0 h 1066800"/>
              <a:gd name="connisteX21" fmla="*/ 0 w 1026795"/>
              <a:gd name="connsiteY21" fmla="*/ 0 h 1066800"/>
              <a:gd name="connisteX22" fmla="*/ 0 w 1026795"/>
              <a:gd name="connsiteY22" fmla="*/ 306705 h 1066800"/>
              <a:gd name="connisteX23" fmla="*/ 133350 w 1026795"/>
              <a:gd name="connsiteY23" fmla="*/ 299720 h 106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</a:cxnLst>
            <a:rect l="l" t="t" r="r" b="b"/>
            <a:pathLst>
              <a:path w="1026795" h="1066800">
                <a:moveTo>
                  <a:pt x="133350" y="299720"/>
                </a:moveTo>
                <a:lnTo>
                  <a:pt x="123825" y="363855"/>
                </a:lnTo>
                <a:lnTo>
                  <a:pt x="131445" y="428625"/>
                </a:lnTo>
                <a:lnTo>
                  <a:pt x="138430" y="492760"/>
                </a:lnTo>
                <a:lnTo>
                  <a:pt x="152400" y="556895"/>
                </a:lnTo>
                <a:lnTo>
                  <a:pt x="176530" y="621030"/>
                </a:lnTo>
                <a:lnTo>
                  <a:pt x="205105" y="685800"/>
                </a:lnTo>
                <a:lnTo>
                  <a:pt x="243205" y="749935"/>
                </a:lnTo>
                <a:lnTo>
                  <a:pt x="288290" y="814070"/>
                </a:lnTo>
                <a:lnTo>
                  <a:pt x="352425" y="866775"/>
                </a:lnTo>
                <a:lnTo>
                  <a:pt x="417195" y="925830"/>
                </a:lnTo>
                <a:lnTo>
                  <a:pt x="481330" y="966470"/>
                </a:lnTo>
                <a:lnTo>
                  <a:pt x="545465" y="997585"/>
                </a:lnTo>
                <a:lnTo>
                  <a:pt x="609600" y="1026160"/>
                </a:lnTo>
                <a:lnTo>
                  <a:pt x="674370" y="1047750"/>
                </a:lnTo>
                <a:lnTo>
                  <a:pt x="738505" y="1052195"/>
                </a:lnTo>
                <a:lnTo>
                  <a:pt x="802640" y="1066800"/>
                </a:lnTo>
                <a:lnTo>
                  <a:pt x="866775" y="1054735"/>
                </a:lnTo>
                <a:lnTo>
                  <a:pt x="866775" y="800100"/>
                </a:lnTo>
                <a:lnTo>
                  <a:pt x="1026795" y="800100"/>
                </a:lnTo>
                <a:lnTo>
                  <a:pt x="1026795" y="0"/>
                </a:lnTo>
                <a:lnTo>
                  <a:pt x="0" y="0"/>
                </a:lnTo>
                <a:lnTo>
                  <a:pt x="0" y="306705"/>
                </a:lnTo>
                <a:lnTo>
                  <a:pt x="133350" y="299720"/>
                </a:lnTo>
                <a:close/>
              </a:path>
            </a:pathLst>
          </a:custGeom>
          <a:solidFill>
            <a:srgbClr val="DC643C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500">
                <a:sym typeface="+mn-ea"/>
              </a:rPr>
              <a:t>N-02</a:t>
            </a:r>
            <a:endParaRPr lang="en-US" altLang="zh-CN" sz="500">
              <a:sym typeface="+mn-ea"/>
            </a:endParaRPr>
          </a:p>
          <a:p>
            <a:pPr algn="ctr"/>
            <a:r>
              <a:rPr lang="zh-CN" altLang="zh-CN" sz="500">
                <a:sym typeface="+mn-ea"/>
              </a:rPr>
              <a:t>福元兴</a:t>
            </a:r>
            <a:endParaRPr lang="zh-CN" altLang="zh-CN" sz="500">
              <a:sym typeface="+mn-ea"/>
            </a:endParaRPr>
          </a:p>
          <a:p>
            <a:pPr algn="ctr"/>
            <a:endParaRPr lang="zh-CN" altLang="zh-CN" sz="500"/>
          </a:p>
          <a:p>
            <a:pPr algn="ctr"/>
            <a:r>
              <a:rPr lang="en-US" altLang="zh-CN" sz="500">
                <a:sym typeface="+mn-ea"/>
              </a:rPr>
              <a:t>203.21m</a:t>
            </a:r>
            <a:r>
              <a:rPr lang="en-US" altLang="en-US" sz="500">
                <a:sym typeface="+mn-ea"/>
              </a:rPr>
              <a:t>²</a:t>
            </a:r>
            <a:endParaRPr lang="en-US" altLang="en-US" sz="500"/>
          </a:p>
          <a:p>
            <a:pPr algn="ctr"/>
            <a:endParaRPr lang="zh-CN" altLang="zh-CN" sz="500"/>
          </a:p>
          <a:p>
            <a:pPr algn="ctr"/>
            <a:endParaRPr lang="zh-CN" altLang="en-US" sz="500"/>
          </a:p>
        </p:txBody>
      </p:sp>
      <p:sp>
        <p:nvSpPr>
          <p:cNvPr id="37" name="矩形 36"/>
          <p:cNvSpPr/>
          <p:nvPr/>
        </p:nvSpPr>
        <p:spPr>
          <a:xfrm>
            <a:off x="3296285" y="2457450"/>
            <a:ext cx="1262380" cy="920750"/>
          </a:xfrm>
          <a:prstGeom prst="rect">
            <a:avLst/>
          </a:prstGeom>
          <a:solidFill>
            <a:srgbClr val="DC643C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500"/>
          </a:p>
          <a:p>
            <a:pPr algn="ctr"/>
            <a:endParaRPr lang="en-US" altLang="zh-CN" sz="500"/>
          </a:p>
          <a:p>
            <a:pPr algn="ctr"/>
            <a:r>
              <a:rPr lang="zh-CN" altLang="zh-CN" sz="800"/>
              <a:t>堂食区</a:t>
            </a:r>
            <a:endParaRPr lang="zh-CN" altLang="zh-CN" sz="800"/>
          </a:p>
          <a:p>
            <a:pPr algn="ctr"/>
            <a:endParaRPr lang="zh-CN" altLang="zh-CN" sz="800"/>
          </a:p>
          <a:p>
            <a:pPr algn="ctr"/>
            <a:r>
              <a:rPr lang="en-US" altLang="zh-CN" sz="800"/>
              <a:t>288.47m</a:t>
            </a:r>
            <a:r>
              <a:rPr lang="en-US" altLang="en-US" sz="800"/>
              <a:t>²</a:t>
            </a:r>
            <a:endParaRPr lang="en-US" altLang="en-US" sz="800"/>
          </a:p>
          <a:p>
            <a:pPr algn="ctr"/>
            <a:endParaRPr lang="zh-CN" altLang="zh-CN" sz="800"/>
          </a:p>
        </p:txBody>
      </p:sp>
      <p:sp>
        <p:nvSpPr>
          <p:cNvPr id="38" name="矩形 37"/>
          <p:cNvSpPr/>
          <p:nvPr/>
        </p:nvSpPr>
        <p:spPr>
          <a:xfrm>
            <a:off x="4977765" y="4083050"/>
            <a:ext cx="852170" cy="308610"/>
          </a:xfrm>
          <a:prstGeom prst="rect">
            <a:avLst/>
          </a:prstGeom>
          <a:solidFill>
            <a:srgbClr val="DC643C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">
                <a:sym typeface="+mn-ea"/>
              </a:rPr>
              <a:t>N-19</a:t>
            </a:r>
            <a:endParaRPr lang="en-US" altLang="zh-CN" sz="400"/>
          </a:p>
          <a:p>
            <a:pPr algn="ctr"/>
            <a:r>
              <a:rPr lang="zh-CN" altLang="en-US" sz="400"/>
              <a:t>福美顺高汤牛肉面</a:t>
            </a:r>
            <a:endParaRPr lang="zh-CN" altLang="en-US" sz="400"/>
          </a:p>
          <a:p>
            <a:pPr algn="ctr"/>
            <a:endParaRPr lang="zh-CN" altLang="en-US" sz="400"/>
          </a:p>
          <a:p>
            <a:pPr algn="ctr"/>
            <a:r>
              <a:rPr lang="en-US" altLang="zh-CN" sz="400"/>
              <a:t>59.27</a:t>
            </a:r>
            <a:r>
              <a:rPr lang="zh-CN" altLang="en-US" sz="400"/>
              <a:t>㎡</a:t>
            </a:r>
            <a:endParaRPr lang="zh-CN" altLang="en-US" sz="400"/>
          </a:p>
        </p:txBody>
      </p:sp>
      <p:sp>
        <p:nvSpPr>
          <p:cNvPr id="39" name="矩形 38"/>
          <p:cNvSpPr/>
          <p:nvPr/>
        </p:nvSpPr>
        <p:spPr>
          <a:xfrm>
            <a:off x="5829935" y="4083050"/>
            <a:ext cx="427355" cy="308610"/>
          </a:xfrm>
          <a:prstGeom prst="rect">
            <a:avLst/>
          </a:prstGeom>
          <a:solidFill>
            <a:srgbClr val="DC643C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00">
                <a:sym typeface="+mn-ea"/>
              </a:rPr>
              <a:t>N-18</a:t>
            </a:r>
            <a:endParaRPr lang="en-US" altLang="zh-CN" sz="300">
              <a:sym typeface="+mn-ea"/>
            </a:endParaRPr>
          </a:p>
          <a:p>
            <a:pPr algn="ctr"/>
            <a:endParaRPr lang="en-US" altLang="zh-CN" sz="300"/>
          </a:p>
          <a:p>
            <a:pPr algn="ctr"/>
            <a:r>
              <a:rPr lang="zh-CN" altLang="en-US" sz="300"/>
              <a:t>吉祥馄饨</a:t>
            </a:r>
            <a:endParaRPr lang="zh-CN" altLang="en-US" sz="300"/>
          </a:p>
          <a:p>
            <a:pPr algn="ctr"/>
            <a:endParaRPr lang="zh-CN" altLang="en-US" sz="300"/>
          </a:p>
          <a:p>
            <a:pPr algn="ctr"/>
            <a:r>
              <a:rPr lang="en-US" altLang="zh-CN" sz="300"/>
              <a:t>27.57</a:t>
            </a:r>
            <a:r>
              <a:rPr lang="zh-CN" altLang="en-US" sz="300"/>
              <a:t>㎡</a:t>
            </a:r>
            <a:endParaRPr lang="zh-CN" altLang="en-US" sz="300"/>
          </a:p>
        </p:txBody>
      </p:sp>
      <p:sp>
        <p:nvSpPr>
          <p:cNvPr id="40" name="矩形 39"/>
          <p:cNvSpPr/>
          <p:nvPr/>
        </p:nvSpPr>
        <p:spPr>
          <a:xfrm>
            <a:off x="6257290" y="4083050"/>
            <a:ext cx="374015" cy="308610"/>
          </a:xfrm>
          <a:prstGeom prst="rect">
            <a:avLst/>
          </a:prstGeom>
          <a:solidFill>
            <a:srgbClr val="E6AA8C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00">
                <a:sym typeface="+mn-ea"/>
              </a:rPr>
              <a:t>N-17</a:t>
            </a:r>
            <a:endParaRPr lang="en-US" altLang="zh-CN" sz="300"/>
          </a:p>
          <a:p>
            <a:pPr algn="ctr"/>
            <a:r>
              <a:rPr lang="zh-CN" altLang="en-US" sz="300"/>
              <a:t>正新鸡排</a:t>
            </a:r>
            <a:endParaRPr lang="zh-CN" altLang="en-US" sz="300"/>
          </a:p>
          <a:p>
            <a:pPr algn="ctr"/>
            <a:endParaRPr lang="zh-CN" altLang="en-US" sz="300"/>
          </a:p>
          <a:p>
            <a:pPr algn="ctr"/>
            <a:r>
              <a:rPr lang="en-US" altLang="zh-CN" sz="300"/>
              <a:t>28.29m</a:t>
            </a:r>
            <a:endParaRPr lang="en-US" altLang="zh-CN" sz="300"/>
          </a:p>
        </p:txBody>
      </p:sp>
      <p:sp>
        <p:nvSpPr>
          <p:cNvPr id="41" name="矩形 40"/>
          <p:cNvSpPr/>
          <p:nvPr/>
        </p:nvSpPr>
        <p:spPr>
          <a:xfrm>
            <a:off x="6798310" y="3408045"/>
            <a:ext cx="330835" cy="498475"/>
          </a:xfrm>
          <a:prstGeom prst="rect">
            <a:avLst/>
          </a:prstGeom>
          <a:solidFill>
            <a:srgbClr val="E6AA8C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00">
                <a:sym typeface="+mn-ea"/>
              </a:rPr>
              <a:t>N-08</a:t>
            </a:r>
            <a:endParaRPr lang="en-US" altLang="zh-CN" sz="300"/>
          </a:p>
          <a:p>
            <a:pPr algn="ctr"/>
            <a:r>
              <a:rPr lang="zh-CN" altLang="en-US" sz="300">
                <a:sym typeface="+mn-ea"/>
              </a:rPr>
              <a:t>煌上煌酱鸭</a:t>
            </a:r>
            <a:endParaRPr lang="zh-CN" altLang="en-US" sz="300">
              <a:sym typeface="+mn-ea"/>
            </a:endParaRPr>
          </a:p>
          <a:p>
            <a:pPr algn="ctr"/>
            <a:endParaRPr lang="zh-CN" altLang="en-US" sz="300">
              <a:sym typeface="+mn-ea"/>
            </a:endParaRPr>
          </a:p>
          <a:p>
            <a:pPr algn="ctr"/>
            <a:r>
              <a:rPr lang="en-US" altLang="zh-CN" sz="300">
                <a:sym typeface="+mn-ea"/>
              </a:rPr>
              <a:t>39.40m</a:t>
            </a:r>
            <a:r>
              <a:rPr lang="en-US" altLang="en-US" sz="300">
                <a:sym typeface="+mn-ea"/>
              </a:rPr>
              <a:t>²</a:t>
            </a:r>
            <a:endParaRPr lang="en-US" altLang="en-US" sz="300"/>
          </a:p>
          <a:p>
            <a:pPr algn="ctr"/>
            <a:endParaRPr lang="zh-CN" altLang="en-US" sz="300"/>
          </a:p>
        </p:txBody>
      </p:sp>
      <p:sp>
        <p:nvSpPr>
          <p:cNvPr id="42" name="矩形 41"/>
          <p:cNvSpPr/>
          <p:nvPr/>
        </p:nvSpPr>
        <p:spPr>
          <a:xfrm>
            <a:off x="7144385" y="3168650"/>
            <a:ext cx="258445" cy="739140"/>
          </a:xfrm>
          <a:prstGeom prst="rect">
            <a:avLst/>
          </a:prstGeom>
          <a:solidFill>
            <a:srgbClr val="1EA0AA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00">
                <a:sym typeface="+mn-ea"/>
              </a:rPr>
              <a:t>N-9</a:t>
            </a:r>
            <a:endParaRPr lang="en-US" altLang="zh-CN" sz="300"/>
          </a:p>
          <a:p>
            <a:pPr algn="ctr"/>
            <a:r>
              <a:rPr lang="zh-CN" altLang="en-US" sz="300">
                <a:sym typeface="+mn-ea"/>
              </a:rPr>
              <a:t>来伊份</a:t>
            </a:r>
            <a:endParaRPr lang="zh-CN" altLang="en-US" sz="300">
              <a:sym typeface="+mn-ea"/>
            </a:endParaRPr>
          </a:p>
          <a:p>
            <a:pPr algn="ctr"/>
            <a:r>
              <a:rPr lang="en-US" altLang="zh-CN" sz="300">
                <a:sym typeface="+mn-ea"/>
              </a:rPr>
              <a:t>43.68m</a:t>
            </a:r>
            <a:r>
              <a:rPr lang="en-US" altLang="en-US" sz="300">
                <a:sym typeface="+mn-ea"/>
              </a:rPr>
              <a:t>²</a:t>
            </a:r>
            <a:endParaRPr lang="en-US" altLang="en-US" sz="300"/>
          </a:p>
          <a:p>
            <a:pPr algn="ctr"/>
            <a:endParaRPr lang="zh-CN" altLang="en-US" sz="300"/>
          </a:p>
        </p:txBody>
      </p:sp>
      <p:sp>
        <p:nvSpPr>
          <p:cNvPr id="43" name="矩形 42"/>
          <p:cNvSpPr/>
          <p:nvPr/>
        </p:nvSpPr>
        <p:spPr>
          <a:xfrm>
            <a:off x="7404735" y="3399155"/>
            <a:ext cx="243205" cy="502285"/>
          </a:xfrm>
          <a:prstGeom prst="rect">
            <a:avLst/>
          </a:prstGeom>
          <a:solidFill>
            <a:srgbClr val="DC643C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00">
                <a:sym typeface="+mn-ea"/>
              </a:rPr>
              <a:t>N-10</a:t>
            </a:r>
            <a:endParaRPr lang="en-US" altLang="zh-CN" sz="300"/>
          </a:p>
          <a:p>
            <a:pPr algn="ctr"/>
            <a:r>
              <a:rPr lang="zh-CN" altLang="en-US" sz="300">
                <a:sym typeface="+mn-ea"/>
              </a:rPr>
              <a:t>五芳斋</a:t>
            </a:r>
            <a:endParaRPr lang="zh-CN" altLang="en-US" sz="300">
              <a:sym typeface="+mn-ea"/>
            </a:endParaRPr>
          </a:p>
          <a:p>
            <a:pPr algn="ctr"/>
            <a:endParaRPr lang="zh-CN" altLang="en-US" sz="300">
              <a:sym typeface="+mn-ea"/>
            </a:endParaRPr>
          </a:p>
          <a:p>
            <a:pPr algn="ctr"/>
            <a:r>
              <a:rPr lang="en-US" altLang="zh-CN" sz="300">
                <a:sym typeface="+mn-ea"/>
              </a:rPr>
              <a:t>28.64m</a:t>
            </a:r>
            <a:r>
              <a:rPr lang="en-US" altLang="en-US" sz="300">
                <a:sym typeface="+mn-ea"/>
              </a:rPr>
              <a:t>²</a:t>
            </a:r>
            <a:endParaRPr lang="en-US" altLang="en-US" sz="300"/>
          </a:p>
          <a:p>
            <a:pPr algn="ctr"/>
            <a:endParaRPr lang="zh-CN" altLang="en-US" sz="300"/>
          </a:p>
        </p:txBody>
      </p:sp>
      <p:sp>
        <p:nvSpPr>
          <p:cNvPr id="44" name="矩形 43"/>
          <p:cNvSpPr/>
          <p:nvPr/>
        </p:nvSpPr>
        <p:spPr>
          <a:xfrm>
            <a:off x="7649845" y="3408045"/>
            <a:ext cx="258445" cy="493395"/>
          </a:xfrm>
          <a:prstGeom prst="rect">
            <a:avLst/>
          </a:prstGeom>
          <a:solidFill>
            <a:srgbClr val="DC643C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50">
                <a:sym typeface="+mn-ea"/>
              </a:rPr>
              <a:t>N-11</a:t>
            </a:r>
            <a:endParaRPr lang="en-US" altLang="zh-CN" sz="250"/>
          </a:p>
          <a:p>
            <a:pPr algn="ctr"/>
            <a:endParaRPr lang="en-US" altLang="zh-CN" sz="250"/>
          </a:p>
          <a:p>
            <a:pPr algn="ctr"/>
            <a:r>
              <a:rPr lang="zh-CN" altLang="en-US" sz="250">
                <a:sym typeface="+mn-ea"/>
              </a:rPr>
              <a:t>福小颂</a:t>
            </a:r>
            <a:endParaRPr lang="zh-CN" altLang="en-US" sz="250">
              <a:sym typeface="+mn-ea"/>
            </a:endParaRPr>
          </a:p>
          <a:p>
            <a:pPr algn="ctr"/>
            <a:r>
              <a:rPr lang="zh-CN" altLang="en-US" sz="250">
                <a:sym typeface="+mn-ea"/>
              </a:rPr>
              <a:t>烧饼</a:t>
            </a:r>
            <a:endParaRPr lang="zh-CN" altLang="en-US" sz="250">
              <a:sym typeface="+mn-ea"/>
            </a:endParaRPr>
          </a:p>
          <a:p>
            <a:pPr algn="ctr"/>
            <a:endParaRPr lang="zh-CN" altLang="en-US" sz="250">
              <a:sym typeface="+mn-ea"/>
            </a:endParaRPr>
          </a:p>
          <a:p>
            <a:pPr algn="ctr"/>
            <a:r>
              <a:rPr lang="en-US" altLang="zh-CN" sz="250">
                <a:sym typeface="+mn-ea"/>
              </a:rPr>
              <a:t>28.02m</a:t>
            </a:r>
            <a:r>
              <a:rPr lang="en-US" altLang="en-US" sz="250">
                <a:sym typeface="+mn-ea"/>
              </a:rPr>
              <a:t>²</a:t>
            </a:r>
            <a:endParaRPr lang="en-US" altLang="en-US" sz="250"/>
          </a:p>
          <a:p>
            <a:pPr algn="ctr"/>
            <a:endParaRPr lang="zh-CN" altLang="en-US" sz="250"/>
          </a:p>
        </p:txBody>
      </p:sp>
      <p:sp>
        <p:nvSpPr>
          <p:cNvPr id="46" name="矩形 45"/>
          <p:cNvSpPr/>
          <p:nvPr/>
        </p:nvSpPr>
        <p:spPr>
          <a:xfrm>
            <a:off x="8258175" y="4032250"/>
            <a:ext cx="250825" cy="527050"/>
          </a:xfrm>
          <a:prstGeom prst="rect">
            <a:avLst/>
          </a:prstGeom>
          <a:solidFill>
            <a:srgbClr val="1EA0AA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50">
                <a:sym typeface="+mn-ea"/>
              </a:rPr>
              <a:t>N-13</a:t>
            </a:r>
            <a:endParaRPr lang="en-US" altLang="zh-CN" sz="250"/>
          </a:p>
          <a:p>
            <a:pPr algn="ctr"/>
            <a:r>
              <a:rPr lang="zh-CN" altLang="en-US" sz="250">
                <a:sym typeface="+mn-ea"/>
              </a:rPr>
              <a:t>博里奥斯</a:t>
            </a:r>
            <a:endParaRPr lang="zh-CN" altLang="en-US" sz="250">
              <a:sym typeface="+mn-ea"/>
            </a:endParaRPr>
          </a:p>
          <a:p>
            <a:pPr algn="ctr"/>
            <a:endParaRPr lang="zh-CN" altLang="en-US" sz="250">
              <a:sym typeface="+mn-ea"/>
            </a:endParaRPr>
          </a:p>
          <a:p>
            <a:pPr algn="ctr"/>
            <a:r>
              <a:rPr lang="en-US" altLang="zh-CN" sz="250">
                <a:sym typeface="+mn-ea"/>
              </a:rPr>
              <a:t>25.23m</a:t>
            </a:r>
            <a:r>
              <a:rPr lang="en-US" altLang="en-US" sz="250">
                <a:sym typeface="+mn-ea"/>
              </a:rPr>
              <a:t>²</a:t>
            </a:r>
            <a:endParaRPr lang="en-US" altLang="en-US" sz="250"/>
          </a:p>
          <a:p>
            <a:pPr algn="ctr"/>
            <a:endParaRPr lang="zh-CN" altLang="en-US" sz="250"/>
          </a:p>
        </p:txBody>
      </p:sp>
      <p:sp>
        <p:nvSpPr>
          <p:cNvPr id="47" name="矩形 46"/>
          <p:cNvSpPr/>
          <p:nvPr/>
        </p:nvSpPr>
        <p:spPr>
          <a:xfrm>
            <a:off x="7973060" y="4248785"/>
            <a:ext cx="284480" cy="310515"/>
          </a:xfrm>
          <a:prstGeom prst="rect">
            <a:avLst/>
          </a:prstGeom>
          <a:solidFill>
            <a:srgbClr val="E6AA8C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50">
                <a:sym typeface="+mn-ea"/>
              </a:rPr>
              <a:t>N-14</a:t>
            </a:r>
            <a:endParaRPr lang="en-US" altLang="zh-CN" sz="250">
              <a:sym typeface="+mn-ea"/>
            </a:endParaRPr>
          </a:p>
          <a:p>
            <a:pPr algn="ctr"/>
            <a:endParaRPr lang="en-US" altLang="zh-CN" sz="250"/>
          </a:p>
          <a:p>
            <a:pPr algn="ctr"/>
            <a:r>
              <a:rPr lang="zh-CN" altLang="en-US" sz="250">
                <a:sym typeface="+mn-ea"/>
              </a:rPr>
              <a:t>达丰果园</a:t>
            </a:r>
            <a:endParaRPr lang="zh-CN" altLang="en-US" sz="250">
              <a:sym typeface="+mn-ea"/>
            </a:endParaRPr>
          </a:p>
          <a:p>
            <a:pPr algn="ctr"/>
            <a:endParaRPr lang="zh-CN" altLang="en-US" sz="250">
              <a:sym typeface="+mn-ea"/>
            </a:endParaRPr>
          </a:p>
          <a:p>
            <a:pPr algn="ctr"/>
            <a:r>
              <a:rPr lang="en-US" altLang="zh-CN" sz="250">
                <a:sym typeface="+mn-ea"/>
              </a:rPr>
              <a:t>17.02m</a:t>
            </a:r>
            <a:r>
              <a:rPr lang="en-US" altLang="en-US" sz="250">
                <a:sym typeface="+mn-ea"/>
              </a:rPr>
              <a:t>²</a:t>
            </a:r>
            <a:endParaRPr lang="en-US" altLang="en-US" sz="250"/>
          </a:p>
          <a:p>
            <a:pPr algn="ctr"/>
            <a:endParaRPr lang="zh-CN" altLang="en-US" sz="250"/>
          </a:p>
        </p:txBody>
      </p:sp>
      <p:sp>
        <p:nvSpPr>
          <p:cNvPr id="48" name="矩形 47"/>
          <p:cNvSpPr/>
          <p:nvPr/>
        </p:nvSpPr>
        <p:spPr>
          <a:xfrm>
            <a:off x="7206615" y="4282440"/>
            <a:ext cx="386080" cy="276860"/>
          </a:xfrm>
          <a:prstGeom prst="rect">
            <a:avLst/>
          </a:prstGeom>
          <a:solidFill>
            <a:srgbClr val="E6AA8C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00">
                <a:sym typeface="+mn-ea"/>
              </a:rPr>
              <a:t>N-15</a:t>
            </a:r>
            <a:endParaRPr lang="en-US" altLang="zh-CN" sz="300"/>
          </a:p>
          <a:p>
            <a:pPr algn="ctr"/>
            <a:r>
              <a:rPr lang="zh-CN" altLang="en-US" sz="300">
                <a:sym typeface="+mn-ea"/>
              </a:rPr>
              <a:t>臭豆腐</a:t>
            </a:r>
            <a:endParaRPr lang="zh-CN" altLang="en-US" sz="300">
              <a:sym typeface="+mn-ea"/>
            </a:endParaRPr>
          </a:p>
          <a:p>
            <a:pPr algn="ctr"/>
            <a:endParaRPr lang="zh-CN" altLang="en-US" sz="300">
              <a:sym typeface="+mn-ea"/>
            </a:endParaRPr>
          </a:p>
          <a:p>
            <a:pPr algn="ctr"/>
            <a:r>
              <a:rPr lang="en-US" altLang="zh-CN" sz="300">
                <a:sym typeface="+mn-ea"/>
              </a:rPr>
              <a:t>21.07m</a:t>
            </a:r>
            <a:r>
              <a:rPr lang="en-US" altLang="en-US" sz="300">
                <a:sym typeface="+mn-ea"/>
              </a:rPr>
              <a:t>²</a:t>
            </a:r>
            <a:endParaRPr lang="en-US" altLang="en-US" sz="300"/>
          </a:p>
          <a:p>
            <a:pPr algn="ctr"/>
            <a:endParaRPr lang="zh-CN" altLang="en-US" sz="300"/>
          </a:p>
        </p:txBody>
      </p:sp>
      <p:sp>
        <p:nvSpPr>
          <p:cNvPr id="49" name="矩形 48"/>
          <p:cNvSpPr/>
          <p:nvPr/>
        </p:nvSpPr>
        <p:spPr>
          <a:xfrm>
            <a:off x="6878320" y="4282440"/>
            <a:ext cx="337820" cy="276860"/>
          </a:xfrm>
          <a:prstGeom prst="rect">
            <a:avLst/>
          </a:prstGeom>
          <a:solidFill>
            <a:srgbClr val="DC643C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50">
                <a:sym typeface="+mn-ea"/>
              </a:rPr>
              <a:t>N-16</a:t>
            </a:r>
            <a:endParaRPr lang="en-US" altLang="zh-CN" sz="250"/>
          </a:p>
          <a:p>
            <a:pPr algn="ctr"/>
            <a:r>
              <a:rPr lang="zh-CN" altLang="en-US" sz="250">
                <a:sym typeface="+mn-ea"/>
              </a:rPr>
              <a:t>淮南</a:t>
            </a:r>
            <a:endParaRPr lang="zh-CN" altLang="en-US" sz="250">
              <a:sym typeface="+mn-ea"/>
            </a:endParaRPr>
          </a:p>
          <a:p>
            <a:pPr algn="ctr"/>
            <a:r>
              <a:rPr lang="zh-CN" altLang="en-US" sz="250">
                <a:sym typeface="+mn-ea"/>
              </a:rPr>
              <a:t>牛肉汤</a:t>
            </a:r>
            <a:endParaRPr lang="zh-CN" altLang="en-US" sz="250">
              <a:sym typeface="+mn-ea"/>
            </a:endParaRPr>
          </a:p>
          <a:p>
            <a:pPr algn="ctr"/>
            <a:endParaRPr lang="zh-CN" altLang="en-US" sz="250">
              <a:sym typeface="+mn-ea"/>
            </a:endParaRPr>
          </a:p>
          <a:p>
            <a:pPr algn="ctr"/>
            <a:r>
              <a:rPr lang="en-US" altLang="zh-CN" sz="250">
                <a:sym typeface="+mn-ea"/>
              </a:rPr>
              <a:t>20.36m</a:t>
            </a:r>
            <a:r>
              <a:rPr lang="en-US" altLang="en-US" sz="250">
                <a:sym typeface="+mn-ea"/>
              </a:rPr>
              <a:t>²</a:t>
            </a:r>
            <a:endParaRPr lang="en-US" altLang="en-US" sz="250"/>
          </a:p>
          <a:p>
            <a:pPr algn="ctr"/>
            <a:endParaRPr lang="zh-CN" altLang="en-US" sz="250"/>
          </a:p>
        </p:txBody>
      </p:sp>
      <p:sp>
        <p:nvSpPr>
          <p:cNvPr id="50" name="矩形 49"/>
          <p:cNvSpPr/>
          <p:nvPr/>
        </p:nvSpPr>
        <p:spPr>
          <a:xfrm>
            <a:off x="8264525" y="3412490"/>
            <a:ext cx="215265" cy="172085"/>
          </a:xfrm>
          <a:prstGeom prst="rect">
            <a:avLst/>
          </a:prstGeom>
          <a:solidFill>
            <a:srgbClr val="DFE4F1"/>
          </a:solidFill>
          <a:ln w="12700" cmpd="sng">
            <a:solidFill>
              <a:srgbClr val="FAFAF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rtlCol="0" anchor="ctr"/>
          <a:p>
            <a:pPr algn="ctr"/>
            <a:endParaRPr lang="zh-CN" altLang="en-US" sz="200">
              <a:solidFill>
                <a:schemeClr val="tx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036695" y="425450"/>
            <a:ext cx="45339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衢州服务区</a:t>
            </a:r>
            <a:r>
              <a:rPr lang="en-US" altLang="zh-CN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(</a:t>
            </a:r>
            <a:r>
              <a:rPr lang="zh-CN" altLang="en-US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北区</a:t>
            </a:r>
            <a:r>
              <a:rPr lang="en-US" altLang="zh-CN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)</a:t>
            </a:r>
            <a:r>
              <a:rPr lang="zh-CN" altLang="en-US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商业区域现状图</a:t>
            </a:r>
            <a:endParaRPr lang="zh-CN" altLang="en-US"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5134610" y="3043555"/>
            <a:ext cx="1009015" cy="871855"/>
          </a:xfrm>
          <a:custGeom>
            <a:avLst/>
            <a:gdLst>
              <a:gd name="connisteX0" fmla="*/ 0 w 1009015"/>
              <a:gd name="connsiteY0" fmla="*/ 0 h 871855"/>
              <a:gd name="connisteX1" fmla="*/ 0 w 1009015"/>
              <a:gd name="connsiteY1" fmla="*/ 871855 h 871855"/>
              <a:gd name="connisteX2" fmla="*/ 717550 w 1009015"/>
              <a:gd name="connsiteY2" fmla="*/ 871855 h 871855"/>
              <a:gd name="connisteX3" fmla="*/ 717550 w 1009015"/>
              <a:gd name="connsiteY3" fmla="*/ 547370 h 871855"/>
              <a:gd name="connisteX4" fmla="*/ 1009015 w 1009015"/>
              <a:gd name="connsiteY4" fmla="*/ 547370 h 871855"/>
              <a:gd name="connisteX5" fmla="*/ 1009015 w 1009015"/>
              <a:gd name="connsiteY5" fmla="*/ 16510 h 871855"/>
              <a:gd name="connisteX6" fmla="*/ 0 w 1009015"/>
              <a:gd name="connsiteY6" fmla="*/ 0 h 8718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009015" h="871855">
                <a:moveTo>
                  <a:pt x="0" y="0"/>
                </a:moveTo>
                <a:lnTo>
                  <a:pt x="0" y="871855"/>
                </a:lnTo>
                <a:lnTo>
                  <a:pt x="717550" y="871855"/>
                </a:lnTo>
                <a:lnTo>
                  <a:pt x="717550" y="547370"/>
                </a:lnTo>
                <a:lnTo>
                  <a:pt x="1009015" y="547370"/>
                </a:lnTo>
                <a:lnTo>
                  <a:pt x="1009015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1EA0AA"/>
          </a:solidFill>
          <a:ln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500">
                <a:sym typeface="+mn-ea"/>
              </a:rPr>
              <a:t>N-04</a:t>
            </a:r>
            <a:endParaRPr lang="en-US" altLang="zh-CN" sz="500"/>
          </a:p>
          <a:p>
            <a:pPr algn="ctr"/>
            <a:r>
              <a:rPr lang="zh-CN" altLang="en-US" sz="500">
                <a:sym typeface="+mn-ea"/>
              </a:rPr>
              <a:t>驿佰购</a:t>
            </a:r>
            <a:endParaRPr lang="zh-CN" altLang="en-US" sz="500">
              <a:sym typeface="+mn-ea"/>
            </a:endParaRPr>
          </a:p>
          <a:p>
            <a:pPr algn="ctr"/>
            <a:endParaRPr lang="zh-CN" altLang="en-US" sz="500">
              <a:sym typeface="+mn-ea"/>
            </a:endParaRPr>
          </a:p>
          <a:p>
            <a:pPr algn="ctr"/>
            <a:r>
              <a:rPr lang="en-US" altLang="zh-CN" sz="500">
                <a:sym typeface="+mn-ea"/>
              </a:rPr>
              <a:t>188.37m</a:t>
            </a:r>
            <a:r>
              <a:rPr lang="en-US" altLang="en-US" sz="500">
                <a:sym typeface="+mn-ea"/>
              </a:rPr>
              <a:t>²</a:t>
            </a:r>
            <a:endParaRPr lang="zh-CN" altLang="en-US" sz="500"/>
          </a:p>
          <a:p>
            <a:pPr algn="ctr"/>
            <a:endParaRPr lang="zh-CN" altLang="en-US" sz="500"/>
          </a:p>
          <a:p>
            <a:pPr algn="ctr"/>
            <a:endParaRPr lang="zh-CN" altLang="en-US" sz="500"/>
          </a:p>
        </p:txBody>
      </p:sp>
      <p:grpSp>
        <p:nvGrpSpPr>
          <p:cNvPr id="263" name="组合 262"/>
          <p:cNvGrpSpPr/>
          <p:nvPr/>
        </p:nvGrpSpPr>
        <p:grpSpPr>
          <a:xfrm>
            <a:off x="841693" y="5991860"/>
            <a:ext cx="10436225" cy="562610"/>
            <a:chOff x="1116" y="9445"/>
            <a:chExt cx="16435" cy="886"/>
          </a:xfrm>
        </p:grpSpPr>
        <p:sp>
          <p:nvSpPr>
            <p:cNvPr id="264" name="文本框 263"/>
            <p:cNvSpPr txBox="1"/>
            <p:nvPr/>
          </p:nvSpPr>
          <p:spPr>
            <a:xfrm>
              <a:off x="1116" y="9445"/>
              <a:ext cx="503" cy="88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p>
              <a:pPr algn="ctr">
                <a:lnSpc>
                  <a:spcPct val="90000"/>
                </a:lnSpc>
              </a:pPr>
              <a:r>
                <a:rPr lang="zh-CN" altLang="en-US" sz="1000" b="1">
                  <a:latin typeface="微软雅黑" panose="020B0503020204020204" charset="-122"/>
                  <a:ea typeface="微软雅黑" panose="020B0503020204020204" charset="-122"/>
                </a:rPr>
                <a:t>图</a:t>
              </a:r>
              <a:endParaRPr lang="zh-CN" altLang="en-US" sz="1000" b="1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90000"/>
                </a:lnSpc>
              </a:pPr>
              <a:endParaRPr lang="zh-CN" altLang="en-US" sz="1000" b="1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90000"/>
                </a:lnSpc>
              </a:pPr>
              <a:r>
                <a:rPr lang="zh-CN" altLang="en-US" sz="1000" b="1">
                  <a:latin typeface="微软雅黑" panose="020B0503020204020204" charset="-122"/>
                  <a:ea typeface="微软雅黑" panose="020B0503020204020204" charset="-122"/>
                </a:rPr>
                <a:t>例</a:t>
              </a:r>
              <a:endParaRPr lang="zh-CN" altLang="en-US" sz="10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65" name="组合 264"/>
            <p:cNvGrpSpPr/>
            <p:nvPr/>
          </p:nvGrpSpPr>
          <p:grpSpPr>
            <a:xfrm>
              <a:off x="1506" y="9466"/>
              <a:ext cx="1186" cy="852"/>
              <a:chOff x="1646" y="9466"/>
              <a:chExt cx="1186" cy="852"/>
            </a:xfrm>
          </p:grpSpPr>
          <p:sp>
            <p:nvSpPr>
              <p:cNvPr id="266" name="文本框 265"/>
              <p:cNvSpPr txBox="1"/>
              <p:nvPr/>
            </p:nvSpPr>
            <p:spPr>
              <a:xfrm>
                <a:off x="1646" y="9982"/>
                <a:ext cx="1186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正餐饮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7" name="椭圆 266"/>
              <p:cNvSpPr/>
              <p:nvPr/>
            </p:nvSpPr>
            <p:spPr>
              <a:xfrm>
                <a:off x="2023" y="9466"/>
                <a:ext cx="405" cy="406"/>
              </a:xfrm>
              <a:prstGeom prst="ellipse">
                <a:avLst/>
              </a:prstGeom>
              <a:solidFill>
                <a:srgbClr val="DC643C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85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68" name="组合 267"/>
            <p:cNvGrpSpPr/>
            <p:nvPr/>
          </p:nvGrpSpPr>
          <p:grpSpPr>
            <a:xfrm>
              <a:off x="2309" y="9466"/>
              <a:ext cx="1470" cy="862"/>
              <a:chOff x="2337" y="9466"/>
              <a:chExt cx="1470" cy="862"/>
            </a:xfrm>
          </p:grpSpPr>
          <p:sp>
            <p:nvSpPr>
              <p:cNvPr id="269" name="文本框 268"/>
              <p:cNvSpPr txBox="1"/>
              <p:nvPr/>
            </p:nvSpPr>
            <p:spPr>
              <a:xfrm>
                <a:off x="2337" y="9992"/>
                <a:ext cx="1470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休闲餐饮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0" name="椭圆 269"/>
              <p:cNvSpPr/>
              <p:nvPr/>
            </p:nvSpPr>
            <p:spPr>
              <a:xfrm>
                <a:off x="2878" y="9466"/>
                <a:ext cx="405" cy="406"/>
              </a:xfrm>
              <a:prstGeom prst="ellipse">
                <a:avLst/>
              </a:prstGeom>
              <a:solidFill>
                <a:srgbClr val="E6AA8C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85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71" name="组合 270"/>
            <p:cNvGrpSpPr/>
            <p:nvPr/>
          </p:nvGrpSpPr>
          <p:grpSpPr>
            <a:xfrm>
              <a:off x="3544" y="9466"/>
              <a:ext cx="934" cy="852"/>
              <a:chOff x="3464" y="9466"/>
              <a:chExt cx="934" cy="852"/>
            </a:xfrm>
          </p:grpSpPr>
          <p:sp>
            <p:nvSpPr>
              <p:cNvPr id="272" name="文本框 271"/>
              <p:cNvSpPr txBox="1"/>
              <p:nvPr/>
            </p:nvSpPr>
            <p:spPr>
              <a:xfrm>
                <a:off x="3464" y="9982"/>
                <a:ext cx="935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零售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3" name="椭圆 272"/>
              <p:cNvSpPr/>
              <p:nvPr/>
            </p:nvSpPr>
            <p:spPr>
              <a:xfrm>
                <a:off x="3732" y="9466"/>
                <a:ext cx="405" cy="406"/>
              </a:xfrm>
              <a:prstGeom prst="ellipse">
                <a:avLst/>
              </a:prstGeom>
              <a:solidFill>
                <a:srgbClr val="1EA0AA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85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74" name="组合 273"/>
            <p:cNvGrpSpPr/>
            <p:nvPr/>
          </p:nvGrpSpPr>
          <p:grpSpPr>
            <a:xfrm>
              <a:off x="6445" y="9466"/>
              <a:ext cx="818" cy="862"/>
              <a:chOff x="6078" y="9466"/>
              <a:chExt cx="818" cy="862"/>
            </a:xfrm>
          </p:grpSpPr>
          <p:sp>
            <p:nvSpPr>
              <p:cNvPr id="275" name="文本框 274"/>
              <p:cNvSpPr txBox="1"/>
              <p:nvPr/>
            </p:nvSpPr>
            <p:spPr>
              <a:xfrm>
                <a:off x="6078" y="9992"/>
                <a:ext cx="818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出入口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276" name="组合 275"/>
              <p:cNvGrpSpPr/>
              <p:nvPr/>
            </p:nvGrpSpPr>
            <p:grpSpPr>
              <a:xfrm rot="0">
                <a:off x="6283" y="9466"/>
                <a:ext cx="406" cy="406"/>
                <a:chOff x="1557" y="13204"/>
                <a:chExt cx="581" cy="581"/>
              </a:xfrm>
            </p:grpSpPr>
            <p:sp>
              <p:nvSpPr>
                <p:cNvPr id="277" name="椭圆 276"/>
                <p:cNvSpPr/>
                <p:nvPr/>
              </p:nvSpPr>
              <p:spPr>
                <a:xfrm>
                  <a:off x="1557" y="13204"/>
                  <a:ext cx="581" cy="581"/>
                </a:xfrm>
                <a:prstGeom prst="ellipse">
                  <a:avLst/>
                </a:prstGeom>
                <a:solidFill>
                  <a:srgbClr val="5A8C32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855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278" name="图片 277" descr="出入口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83" y="13305"/>
                  <a:ext cx="394" cy="39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9" name="组合 278"/>
            <p:cNvGrpSpPr/>
            <p:nvPr/>
          </p:nvGrpSpPr>
          <p:grpSpPr>
            <a:xfrm>
              <a:off x="8165" y="9466"/>
              <a:ext cx="818" cy="852"/>
              <a:chOff x="8625" y="9466"/>
              <a:chExt cx="818" cy="852"/>
            </a:xfrm>
          </p:grpSpPr>
          <p:sp>
            <p:nvSpPr>
              <p:cNvPr id="280" name="文本框 279"/>
              <p:cNvSpPr txBox="1"/>
              <p:nvPr/>
            </p:nvSpPr>
            <p:spPr>
              <a:xfrm>
                <a:off x="8625" y="9982"/>
                <a:ext cx="818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服务台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281" name="组合 280"/>
              <p:cNvGrpSpPr/>
              <p:nvPr/>
            </p:nvGrpSpPr>
            <p:grpSpPr>
              <a:xfrm rot="0">
                <a:off x="8841" y="9466"/>
                <a:ext cx="405" cy="405"/>
                <a:chOff x="2959" y="13204"/>
                <a:chExt cx="580" cy="580"/>
              </a:xfrm>
            </p:grpSpPr>
            <p:sp>
              <p:nvSpPr>
                <p:cNvPr id="282" name="椭圆 281"/>
                <p:cNvSpPr/>
                <p:nvPr/>
              </p:nvSpPr>
              <p:spPr>
                <a:xfrm>
                  <a:off x="2959" y="13204"/>
                  <a:ext cx="581" cy="581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855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283" name="图片 282" descr="咨询台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14" y="13270"/>
                  <a:ext cx="490" cy="49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84" name="组合 283"/>
            <p:cNvGrpSpPr/>
            <p:nvPr/>
          </p:nvGrpSpPr>
          <p:grpSpPr>
            <a:xfrm>
              <a:off x="8836" y="9466"/>
              <a:ext cx="1466" cy="852"/>
              <a:chOff x="9176" y="9466"/>
              <a:chExt cx="1466" cy="852"/>
            </a:xfrm>
          </p:grpSpPr>
          <p:sp>
            <p:nvSpPr>
              <p:cNvPr id="285" name="文本框 284"/>
              <p:cNvSpPr txBox="1"/>
              <p:nvPr/>
            </p:nvSpPr>
            <p:spPr>
              <a:xfrm>
                <a:off x="9176" y="9982"/>
                <a:ext cx="1466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公共用餐区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286" name="组合 285"/>
              <p:cNvGrpSpPr/>
              <p:nvPr/>
            </p:nvGrpSpPr>
            <p:grpSpPr>
              <a:xfrm rot="0">
                <a:off x="9680" y="9466"/>
                <a:ext cx="405" cy="405"/>
                <a:chOff x="8717" y="13204"/>
                <a:chExt cx="580" cy="580"/>
              </a:xfrm>
            </p:grpSpPr>
            <p:sp>
              <p:nvSpPr>
                <p:cNvPr id="287" name="椭圆 286"/>
                <p:cNvSpPr/>
                <p:nvPr/>
              </p:nvSpPr>
              <p:spPr>
                <a:xfrm>
                  <a:off x="8717" y="13204"/>
                  <a:ext cx="581" cy="581"/>
                </a:xfrm>
                <a:prstGeom prst="ellipse">
                  <a:avLst/>
                </a:prstGeom>
                <a:solidFill>
                  <a:srgbClr val="F0B900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855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288" name="图片 287" descr="用餐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09" y="13299"/>
                  <a:ext cx="398" cy="39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89" name="组合 288"/>
            <p:cNvGrpSpPr/>
            <p:nvPr/>
          </p:nvGrpSpPr>
          <p:grpSpPr>
            <a:xfrm>
              <a:off x="10001" y="9466"/>
              <a:ext cx="1064" cy="852"/>
              <a:chOff x="10206" y="9466"/>
              <a:chExt cx="1064" cy="852"/>
            </a:xfrm>
          </p:grpSpPr>
          <p:sp>
            <p:nvSpPr>
              <p:cNvPr id="290" name="文本框 289"/>
              <p:cNvSpPr txBox="1"/>
              <p:nvPr/>
            </p:nvSpPr>
            <p:spPr>
              <a:xfrm>
                <a:off x="10206" y="9982"/>
                <a:ext cx="1065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卫生间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291" name="组合 290"/>
              <p:cNvGrpSpPr/>
              <p:nvPr/>
            </p:nvGrpSpPr>
            <p:grpSpPr>
              <a:xfrm rot="0">
                <a:off x="10535" y="9466"/>
                <a:ext cx="405" cy="405"/>
                <a:chOff x="10118" y="13204"/>
                <a:chExt cx="580" cy="580"/>
              </a:xfrm>
            </p:grpSpPr>
            <p:sp>
              <p:nvSpPr>
                <p:cNvPr id="292" name="椭圆 291"/>
                <p:cNvSpPr/>
                <p:nvPr/>
              </p:nvSpPr>
              <p:spPr>
                <a:xfrm>
                  <a:off x="10118" y="13204"/>
                  <a:ext cx="581" cy="581"/>
                </a:xfrm>
                <a:prstGeom prst="ellipse">
                  <a:avLst/>
                </a:prstGeom>
                <a:solidFill>
                  <a:srgbClr val="87D2E1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855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293" name="图片 292" descr="卫生间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16" y="13304"/>
                  <a:ext cx="393" cy="39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94" name="组合 293"/>
            <p:cNvGrpSpPr/>
            <p:nvPr/>
          </p:nvGrpSpPr>
          <p:grpSpPr>
            <a:xfrm>
              <a:off x="10731" y="9466"/>
              <a:ext cx="1500" cy="862"/>
              <a:chOff x="10866" y="9466"/>
              <a:chExt cx="1500" cy="862"/>
            </a:xfrm>
          </p:grpSpPr>
          <p:sp>
            <p:nvSpPr>
              <p:cNvPr id="295" name="文本框 294"/>
              <p:cNvSpPr txBox="1"/>
              <p:nvPr/>
            </p:nvSpPr>
            <p:spPr>
              <a:xfrm>
                <a:off x="10866" y="9992"/>
                <a:ext cx="1500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第三卫生间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296" name="组合 295"/>
              <p:cNvGrpSpPr/>
              <p:nvPr/>
            </p:nvGrpSpPr>
            <p:grpSpPr>
              <a:xfrm rot="0">
                <a:off x="11380" y="9466"/>
                <a:ext cx="405" cy="405"/>
                <a:chOff x="11590" y="13204"/>
                <a:chExt cx="580" cy="580"/>
              </a:xfrm>
            </p:grpSpPr>
            <p:sp>
              <p:nvSpPr>
                <p:cNvPr id="297" name="椭圆 296"/>
                <p:cNvSpPr/>
                <p:nvPr/>
              </p:nvSpPr>
              <p:spPr>
                <a:xfrm>
                  <a:off x="11590" y="13204"/>
                  <a:ext cx="581" cy="581"/>
                </a:xfrm>
                <a:prstGeom prst="ellipse">
                  <a:avLst/>
                </a:prstGeom>
                <a:solidFill>
                  <a:srgbClr val="87D2E1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855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298" name="图片 297" descr="残疾人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668" y="13270"/>
                  <a:ext cx="413" cy="41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99" name="组合 298"/>
            <p:cNvGrpSpPr/>
            <p:nvPr/>
          </p:nvGrpSpPr>
          <p:grpSpPr>
            <a:xfrm>
              <a:off x="12027" y="9466"/>
              <a:ext cx="1000" cy="862"/>
              <a:chOff x="11932" y="9466"/>
              <a:chExt cx="1000" cy="862"/>
            </a:xfrm>
          </p:grpSpPr>
          <p:sp>
            <p:nvSpPr>
              <p:cNvPr id="300" name="文本框 299"/>
              <p:cNvSpPr txBox="1"/>
              <p:nvPr/>
            </p:nvSpPr>
            <p:spPr>
              <a:xfrm>
                <a:off x="11932" y="9992"/>
                <a:ext cx="1000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母婴室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01" name="组合 300"/>
              <p:cNvGrpSpPr/>
              <p:nvPr/>
            </p:nvGrpSpPr>
            <p:grpSpPr>
              <a:xfrm rot="0">
                <a:off x="12231" y="9466"/>
                <a:ext cx="405" cy="405"/>
                <a:chOff x="12989" y="13204"/>
                <a:chExt cx="580" cy="580"/>
              </a:xfrm>
            </p:grpSpPr>
            <p:sp>
              <p:nvSpPr>
                <p:cNvPr id="302" name="椭圆 301"/>
                <p:cNvSpPr/>
                <p:nvPr/>
              </p:nvSpPr>
              <p:spPr>
                <a:xfrm>
                  <a:off x="12989" y="13204"/>
                  <a:ext cx="581" cy="581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855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03" name="图片 302" descr="母婴室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54" y="13268"/>
                  <a:ext cx="447" cy="44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04" name="组合 303"/>
            <p:cNvGrpSpPr/>
            <p:nvPr/>
          </p:nvGrpSpPr>
          <p:grpSpPr>
            <a:xfrm>
              <a:off x="12820" y="9466"/>
              <a:ext cx="1000" cy="862"/>
              <a:chOff x="12800" y="9466"/>
              <a:chExt cx="1000" cy="862"/>
            </a:xfrm>
          </p:grpSpPr>
          <p:sp>
            <p:nvSpPr>
              <p:cNvPr id="305" name="文本框 304"/>
              <p:cNvSpPr txBox="1"/>
              <p:nvPr/>
            </p:nvSpPr>
            <p:spPr>
              <a:xfrm>
                <a:off x="12800" y="9992"/>
                <a:ext cx="1000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开水间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06" name="组合 305"/>
              <p:cNvGrpSpPr/>
              <p:nvPr/>
            </p:nvGrpSpPr>
            <p:grpSpPr>
              <a:xfrm rot="0">
                <a:off x="13076" y="9466"/>
                <a:ext cx="405" cy="405"/>
                <a:chOff x="14404" y="13204"/>
                <a:chExt cx="580" cy="580"/>
              </a:xfrm>
            </p:grpSpPr>
            <p:sp>
              <p:nvSpPr>
                <p:cNvPr id="307" name="椭圆 306"/>
                <p:cNvSpPr/>
                <p:nvPr/>
              </p:nvSpPr>
              <p:spPr>
                <a:xfrm>
                  <a:off x="14404" y="13204"/>
                  <a:ext cx="581" cy="581"/>
                </a:xfrm>
                <a:prstGeom prst="ellipse">
                  <a:avLst/>
                </a:prstGeom>
                <a:solidFill>
                  <a:srgbClr val="87D2E1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855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08" name="图片 307" descr="热水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17" y="13290"/>
                  <a:ext cx="393" cy="39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09" name="组合 308"/>
            <p:cNvGrpSpPr/>
            <p:nvPr/>
          </p:nvGrpSpPr>
          <p:grpSpPr>
            <a:xfrm>
              <a:off x="16517" y="9465"/>
              <a:ext cx="1034" cy="863"/>
              <a:chOff x="16167" y="9465"/>
              <a:chExt cx="1034" cy="863"/>
            </a:xfrm>
          </p:grpSpPr>
          <p:sp>
            <p:nvSpPr>
              <p:cNvPr id="310" name="文本框 309"/>
              <p:cNvSpPr txBox="1"/>
              <p:nvPr/>
            </p:nvSpPr>
            <p:spPr>
              <a:xfrm>
                <a:off x="16167" y="9992"/>
                <a:ext cx="1035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设备间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11" name="组合 310"/>
              <p:cNvGrpSpPr/>
              <p:nvPr/>
            </p:nvGrpSpPr>
            <p:grpSpPr>
              <a:xfrm rot="0">
                <a:off x="16485" y="9465"/>
                <a:ext cx="405" cy="405"/>
                <a:chOff x="18637" y="13204"/>
                <a:chExt cx="580" cy="580"/>
              </a:xfrm>
            </p:grpSpPr>
            <p:sp>
              <p:nvSpPr>
                <p:cNvPr id="312" name="椭圆 311"/>
                <p:cNvSpPr/>
                <p:nvPr/>
              </p:nvSpPr>
              <p:spPr>
                <a:xfrm>
                  <a:off x="18637" y="13204"/>
                  <a:ext cx="581" cy="581"/>
                </a:xfrm>
                <a:prstGeom prst="ellipse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855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3" name="图片 312" descr="管理用房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55" y="13222"/>
                  <a:ext cx="536" cy="53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4" name="组合 313"/>
            <p:cNvGrpSpPr/>
            <p:nvPr/>
          </p:nvGrpSpPr>
          <p:grpSpPr>
            <a:xfrm>
              <a:off x="7238" y="9471"/>
              <a:ext cx="818" cy="857"/>
              <a:chOff x="6926" y="9471"/>
              <a:chExt cx="818" cy="857"/>
            </a:xfrm>
          </p:grpSpPr>
          <p:sp>
            <p:nvSpPr>
              <p:cNvPr id="315" name="文本框 314"/>
              <p:cNvSpPr txBox="1"/>
              <p:nvPr/>
            </p:nvSpPr>
            <p:spPr>
              <a:xfrm>
                <a:off x="6926" y="9992"/>
                <a:ext cx="818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楼梯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16" name="组合 315"/>
              <p:cNvGrpSpPr/>
              <p:nvPr/>
            </p:nvGrpSpPr>
            <p:grpSpPr>
              <a:xfrm rot="0">
                <a:off x="7148" y="9471"/>
                <a:ext cx="393" cy="393"/>
                <a:chOff x="8250" y="5209"/>
                <a:chExt cx="254" cy="254"/>
              </a:xfrm>
            </p:grpSpPr>
            <p:sp>
              <p:nvSpPr>
                <p:cNvPr id="317" name="椭圆 316"/>
                <p:cNvSpPr/>
                <p:nvPr/>
              </p:nvSpPr>
              <p:spPr>
                <a:xfrm>
                  <a:off x="8250" y="5209"/>
                  <a:ext cx="254" cy="254"/>
                </a:xfrm>
                <a:prstGeom prst="ellipse">
                  <a:avLst/>
                </a:prstGeom>
                <a:solidFill>
                  <a:srgbClr val="5A8C32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92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18" name="图片 317" descr="楼梯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7" y="5246"/>
                  <a:ext cx="180" cy="18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9" name="组合 318"/>
            <p:cNvGrpSpPr/>
            <p:nvPr/>
          </p:nvGrpSpPr>
          <p:grpSpPr>
            <a:xfrm>
              <a:off x="4396" y="9466"/>
              <a:ext cx="934" cy="852"/>
              <a:chOff x="4313" y="9466"/>
              <a:chExt cx="934" cy="852"/>
            </a:xfrm>
          </p:grpSpPr>
          <p:sp>
            <p:nvSpPr>
              <p:cNvPr id="320" name="文本框 319"/>
              <p:cNvSpPr txBox="1"/>
              <p:nvPr/>
            </p:nvSpPr>
            <p:spPr>
              <a:xfrm>
                <a:off x="4313" y="9982"/>
                <a:ext cx="935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休闲区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4581" y="9466"/>
                <a:ext cx="405" cy="406"/>
              </a:xfrm>
              <a:prstGeom prst="ellipse">
                <a:avLst/>
              </a:prstGeom>
              <a:solidFill>
                <a:srgbClr val="FFF0C8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85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22" name="组合 321"/>
            <p:cNvGrpSpPr/>
            <p:nvPr/>
          </p:nvGrpSpPr>
          <p:grpSpPr>
            <a:xfrm>
              <a:off x="5305" y="9478"/>
              <a:ext cx="1068" cy="850"/>
              <a:chOff x="5098" y="9478"/>
              <a:chExt cx="1068" cy="850"/>
            </a:xfrm>
          </p:grpSpPr>
          <p:sp>
            <p:nvSpPr>
              <p:cNvPr id="323" name="文本框 322"/>
              <p:cNvSpPr txBox="1"/>
              <p:nvPr/>
            </p:nvSpPr>
            <p:spPr>
              <a:xfrm>
                <a:off x="5098" y="9992"/>
                <a:ext cx="1069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垂直交通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4" name="椭圆 323"/>
              <p:cNvSpPr/>
              <p:nvPr/>
            </p:nvSpPr>
            <p:spPr>
              <a:xfrm>
                <a:off x="5430" y="9478"/>
                <a:ext cx="405" cy="406"/>
              </a:xfrm>
              <a:prstGeom prst="ellipse">
                <a:avLst/>
              </a:prstGeom>
              <a:solidFill>
                <a:srgbClr val="DCE1F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85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25" name="组合 324"/>
            <p:cNvGrpSpPr/>
            <p:nvPr/>
          </p:nvGrpSpPr>
          <p:grpSpPr>
            <a:xfrm>
              <a:off x="13513" y="9454"/>
              <a:ext cx="1382" cy="876"/>
              <a:chOff x="13454" y="9454"/>
              <a:chExt cx="1382" cy="876"/>
            </a:xfrm>
          </p:grpSpPr>
          <p:sp>
            <p:nvSpPr>
              <p:cNvPr id="326" name="文本框 325"/>
              <p:cNvSpPr txBox="1"/>
              <p:nvPr/>
            </p:nvSpPr>
            <p:spPr>
              <a:xfrm>
                <a:off x="13454" y="9994"/>
                <a:ext cx="1382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司乘休息室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27" name="组合 326"/>
              <p:cNvGrpSpPr/>
              <p:nvPr/>
            </p:nvGrpSpPr>
            <p:grpSpPr>
              <a:xfrm rot="0">
                <a:off x="13930" y="9454"/>
                <a:ext cx="407" cy="407"/>
                <a:chOff x="17232" y="13204"/>
                <a:chExt cx="580" cy="580"/>
              </a:xfrm>
            </p:grpSpPr>
            <p:sp>
              <p:nvSpPr>
                <p:cNvPr id="328" name="椭圆 327"/>
                <p:cNvSpPr/>
                <p:nvPr/>
              </p:nvSpPr>
              <p:spPr>
                <a:xfrm>
                  <a:off x="17232" y="13204"/>
                  <a:ext cx="581" cy="581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0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29" name="图片 328" descr="司乘休息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332" y="13304"/>
                  <a:ext cx="380" cy="38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30" name="组合 329"/>
            <p:cNvGrpSpPr/>
            <p:nvPr/>
          </p:nvGrpSpPr>
          <p:grpSpPr>
            <a:xfrm>
              <a:off x="14788" y="9454"/>
              <a:ext cx="874" cy="874"/>
              <a:chOff x="14553" y="9454"/>
              <a:chExt cx="874" cy="874"/>
            </a:xfrm>
          </p:grpSpPr>
          <p:sp>
            <p:nvSpPr>
              <p:cNvPr id="331" name="文本框 330"/>
              <p:cNvSpPr txBox="1"/>
              <p:nvPr/>
            </p:nvSpPr>
            <p:spPr>
              <a:xfrm>
                <a:off x="14553" y="9992"/>
                <a:ext cx="875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淋浴间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32" name="组合 331"/>
              <p:cNvGrpSpPr/>
              <p:nvPr/>
            </p:nvGrpSpPr>
            <p:grpSpPr>
              <a:xfrm rot="0">
                <a:off x="14785" y="9454"/>
                <a:ext cx="409" cy="409"/>
                <a:chOff x="15760" y="13204"/>
                <a:chExt cx="580" cy="580"/>
              </a:xfrm>
            </p:grpSpPr>
            <p:sp>
              <p:nvSpPr>
                <p:cNvPr id="333" name="椭圆 332"/>
                <p:cNvSpPr/>
                <p:nvPr/>
              </p:nvSpPr>
              <p:spPr>
                <a:xfrm>
                  <a:off x="15760" y="13204"/>
                  <a:ext cx="581" cy="581"/>
                </a:xfrm>
                <a:prstGeom prst="ellipse">
                  <a:avLst/>
                </a:prstGeom>
                <a:solidFill>
                  <a:srgbClr val="87D2E1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0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34" name="图片 333" descr="淋浴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790" y="13255"/>
                  <a:ext cx="484" cy="48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35" name="组合 334"/>
            <p:cNvGrpSpPr/>
            <p:nvPr/>
          </p:nvGrpSpPr>
          <p:grpSpPr>
            <a:xfrm>
              <a:off x="15640" y="9453"/>
              <a:ext cx="874" cy="874"/>
              <a:chOff x="15400" y="9453"/>
              <a:chExt cx="874" cy="874"/>
            </a:xfrm>
          </p:grpSpPr>
          <p:sp>
            <p:nvSpPr>
              <p:cNvPr id="336" name="文本框 335"/>
              <p:cNvSpPr txBox="1"/>
              <p:nvPr/>
            </p:nvSpPr>
            <p:spPr>
              <a:xfrm>
                <a:off x="15400" y="9991"/>
                <a:ext cx="875" cy="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800">
                    <a:latin typeface="微软雅黑" panose="020B0503020204020204" charset="-122"/>
                    <a:ea typeface="微软雅黑" panose="020B0503020204020204" charset="-122"/>
                  </a:rPr>
                  <a:t>洗衣区</a:t>
                </a:r>
                <a:endParaRPr lang="zh-CN" altLang="en-US" sz="8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37" name="组合 336"/>
              <p:cNvGrpSpPr/>
              <p:nvPr/>
            </p:nvGrpSpPr>
            <p:grpSpPr>
              <a:xfrm rot="0">
                <a:off x="15632" y="9453"/>
                <a:ext cx="410" cy="410"/>
                <a:chOff x="16199" y="9725"/>
                <a:chExt cx="410" cy="410"/>
              </a:xfrm>
            </p:grpSpPr>
            <p:sp>
              <p:nvSpPr>
                <p:cNvPr id="338" name="椭圆 337"/>
                <p:cNvSpPr/>
                <p:nvPr/>
              </p:nvSpPr>
              <p:spPr>
                <a:xfrm>
                  <a:off x="16199" y="9725"/>
                  <a:ext cx="410" cy="410"/>
                </a:xfrm>
                <a:prstGeom prst="ellipse">
                  <a:avLst/>
                </a:prstGeom>
                <a:solidFill>
                  <a:srgbClr val="87D2E1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0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39" name="图片 338" descr="洗衣机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265" y="9800"/>
                  <a:ext cx="284" cy="28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5" name="组合 44"/>
          <p:cNvGrpSpPr/>
          <p:nvPr/>
        </p:nvGrpSpPr>
        <p:grpSpPr>
          <a:xfrm rot="0">
            <a:off x="9020493" y="3553460"/>
            <a:ext cx="247650" cy="262255"/>
            <a:chOff x="10118" y="13204"/>
            <a:chExt cx="580" cy="580"/>
          </a:xfrm>
        </p:grpSpPr>
        <p:sp>
          <p:nvSpPr>
            <p:cNvPr id="7" name="椭圆 6"/>
            <p:cNvSpPr/>
            <p:nvPr/>
          </p:nvSpPr>
          <p:spPr>
            <a:xfrm>
              <a:off x="10118" y="13204"/>
              <a:ext cx="581" cy="581"/>
            </a:xfrm>
            <a:prstGeom prst="ellipse">
              <a:avLst/>
            </a:prstGeom>
            <a:solidFill>
              <a:srgbClr val="87D2E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8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9" name="图片 8" descr="卫生间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16" y="13304"/>
              <a:ext cx="393" cy="393"/>
            </a:xfrm>
            <a:prstGeom prst="rect">
              <a:avLst/>
            </a:prstGeom>
          </p:spPr>
        </p:pic>
      </p:grpSp>
      <p:sp>
        <p:nvSpPr>
          <p:cNvPr id="126" name="矩形 125"/>
          <p:cNvSpPr/>
          <p:nvPr/>
        </p:nvSpPr>
        <p:spPr>
          <a:xfrm>
            <a:off x="6800850" y="2655570"/>
            <a:ext cx="197485" cy="391160"/>
          </a:xfrm>
          <a:prstGeom prst="rect">
            <a:avLst/>
          </a:prstGeom>
          <a:solidFill>
            <a:srgbClr val="DCE1F0">
              <a:alpha val="9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27" name="组合 126"/>
          <p:cNvGrpSpPr/>
          <p:nvPr/>
        </p:nvGrpSpPr>
        <p:grpSpPr>
          <a:xfrm rot="0">
            <a:off x="6828790" y="2765425"/>
            <a:ext cx="121285" cy="138430"/>
            <a:chOff x="8250" y="5209"/>
            <a:chExt cx="254" cy="254"/>
          </a:xfrm>
        </p:grpSpPr>
        <p:sp>
          <p:nvSpPr>
            <p:cNvPr id="128" name="椭圆 127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5A8C3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920">
                <a:solidFill>
                  <a:schemeClr val="tx1"/>
                </a:solidFill>
              </a:endParaRPr>
            </a:p>
          </p:txBody>
        </p:sp>
        <p:pic>
          <p:nvPicPr>
            <p:cNvPr id="129" name="图片 128" descr="楼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4888230" y="2229485"/>
            <a:ext cx="212090" cy="426720"/>
          </a:xfrm>
          <a:prstGeom prst="rect">
            <a:avLst/>
          </a:prstGeom>
          <a:solidFill>
            <a:srgbClr val="DCE1F0">
              <a:alpha val="9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 rot="0">
            <a:off x="4921250" y="2339340"/>
            <a:ext cx="146050" cy="147955"/>
            <a:chOff x="8250" y="5209"/>
            <a:chExt cx="254" cy="254"/>
          </a:xfrm>
        </p:grpSpPr>
        <p:sp>
          <p:nvSpPr>
            <p:cNvPr id="15" name="椭圆 14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5A8C3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920">
                <a:solidFill>
                  <a:schemeClr val="tx1"/>
                </a:solidFill>
              </a:endParaRPr>
            </a:p>
          </p:txBody>
        </p:sp>
        <p:pic>
          <p:nvPicPr>
            <p:cNvPr id="16" name="图片 15" descr="楼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2329180" y="2103120"/>
            <a:ext cx="203200" cy="338455"/>
          </a:xfrm>
          <a:prstGeom prst="rect">
            <a:avLst/>
          </a:prstGeom>
          <a:solidFill>
            <a:srgbClr val="DCE1F0">
              <a:alpha val="9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 rot="0">
            <a:off x="2360613" y="2202815"/>
            <a:ext cx="140335" cy="139065"/>
            <a:chOff x="8250" y="5209"/>
            <a:chExt cx="254" cy="254"/>
          </a:xfrm>
        </p:grpSpPr>
        <p:sp>
          <p:nvSpPr>
            <p:cNvPr id="21" name="椭圆 20"/>
            <p:cNvSpPr/>
            <p:nvPr/>
          </p:nvSpPr>
          <p:spPr>
            <a:xfrm>
              <a:off x="8250" y="5209"/>
              <a:ext cx="254" cy="254"/>
            </a:xfrm>
            <a:prstGeom prst="ellipse">
              <a:avLst/>
            </a:prstGeom>
            <a:solidFill>
              <a:srgbClr val="5A8C3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920">
                <a:solidFill>
                  <a:schemeClr val="tx1"/>
                </a:solidFill>
              </a:endParaRPr>
            </a:p>
          </p:txBody>
        </p:sp>
        <p:pic>
          <p:nvPicPr>
            <p:cNvPr id="22" name="图片 21" descr="楼梯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7" y="5246"/>
              <a:ext cx="180" cy="180"/>
            </a:xfrm>
            <a:prstGeom prst="rect">
              <a:avLst/>
            </a:prstGeom>
          </p:spPr>
        </p:pic>
      </p:grpSp>
      <p:grpSp>
        <p:nvGrpSpPr>
          <p:cNvPr id="174" name="组合 173"/>
          <p:cNvGrpSpPr/>
          <p:nvPr/>
        </p:nvGrpSpPr>
        <p:grpSpPr>
          <a:xfrm rot="0">
            <a:off x="8096885" y="3470275"/>
            <a:ext cx="76200" cy="85090"/>
            <a:chOff x="12989" y="13204"/>
            <a:chExt cx="580" cy="580"/>
          </a:xfrm>
        </p:grpSpPr>
        <p:sp>
          <p:nvSpPr>
            <p:cNvPr id="175" name="椭圆 174"/>
            <p:cNvSpPr/>
            <p:nvPr/>
          </p:nvSpPr>
          <p:spPr>
            <a:xfrm>
              <a:off x="12989" y="13204"/>
              <a:ext cx="581" cy="5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8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6" name="图片 175" descr="母婴室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054" y="13268"/>
              <a:ext cx="447" cy="447"/>
            </a:xfrm>
            <a:prstGeom prst="rect">
              <a:avLst/>
            </a:prstGeom>
          </p:spPr>
        </p:pic>
      </p:grpSp>
      <p:grpSp>
        <p:nvGrpSpPr>
          <p:cNvPr id="177" name="组合 176"/>
          <p:cNvGrpSpPr/>
          <p:nvPr/>
        </p:nvGrpSpPr>
        <p:grpSpPr>
          <a:xfrm rot="0">
            <a:off x="8334375" y="3462655"/>
            <a:ext cx="77470" cy="97790"/>
            <a:chOff x="14404" y="13204"/>
            <a:chExt cx="580" cy="580"/>
          </a:xfrm>
        </p:grpSpPr>
        <p:sp>
          <p:nvSpPr>
            <p:cNvPr id="178" name="椭圆 177"/>
            <p:cNvSpPr/>
            <p:nvPr/>
          </p:nvSpPr>
          <p:spPr>
            <a:xfrm>
              <a:off x="14404" y="13204"/>
              <a:ext cx="581" cy="581"/>
            </a:xfrm>
            <a:prstGeom prst="ellipse">
              <a:avLst/>
            </a:prstGeom>
            <a:solidFill>
              <a:srgbClr val="87D2E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8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9" name="图片 178" descr="热水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517" y="13290"/>
              <a:ext cx="393" cy="393"/>
            </a:xfrm>
            <a:prstGeom prst="rect">
              <a:avLst/>
            </a:prstGeom>
          </p:spPr>
        </p:pic>
      </p:grpSp>
      <p:grpSp>
        <p:nvGrpSpPr>
          <p:cNvPr id="111" name="组合 110"/>
          <p:cNvGrpSpPr/>
          <p:nvPr/>
        </p:nvGrpSpPr>
        <p:grpSpPr>
          <a:xfrm rot="0">
            <a:off x="4660900" y="4352290"/>
            <a:ext cx="233045" cy="224790"/>
            <a:chOff x="1557" y="13204"/>
            <a:chExt cx="581" cy="581"/>
          </a:xfrm>
        </p:grpSpPr>
        <p:sp>
          <p:nvSpPr>
            <p:cNvPr id="112" name="椭圆 111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5A8C3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8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13" name="图片 112" descr="出入口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3" y="13305"/>
              <a:ext cx="394" cy="394"/>
            </a:xfrm>
            <a:prstGeom prst="rect">
              <a:avLst/>
            </a:prstGeom>
          </p:spPr>
        </p:pic>
      </p:grpSp>
      <p:grpSp>
        <p:nvGrpSpPr>
          <p:cNvPr id="163" name="组合 162"/>
          <p:cNvGrpSpPr/>
          <p:nvPr/>
        </p:nvGrpSpPr>
        <p:grpSpPr>
          <a:xfrm rot="0">
            <a:off x="8330565" y="3130868"/>
            <a:ext cx="114300" cy="115570"/>
            <a:chOff x="18637" y="13204"/>
            <a:chExt cx="580" cy="580"/>
          </a:xfrm>
        </p:grpSpPr>
        <p:sp>
          <p:nvSpPr>
            <p:cNvPr id="166" name="椭圆 165"/>
            <p:cNvSpPr/>
            <p:nvPr/>
          </p:nvSpPr>
          <p:spPr>
            <a:xfrm>
              <a:off x="18637" y="13204"/>
              <a:ext cx="581" cy="58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8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67" name="图片 166" descr="管理用房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655" y="13222"/>
              <a:ext cx="536" cy="536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 rot="0">
            <a:off x="7691120" y="4439920"/>
            <a:ext cx="233045" cy="224790"/>
            <a:chOff x="1557" y="13204"/>
            <a:chExt cx="581" cy="581"/>
          </a:xfrm>
        </p:grpSpPr>
        <p:sp>
          <p:nvSpPr>
            <p:cNvPr id="26" name="椭圆 25"/>
            <p:cNvSpPr/>
            <p:nvPr/>
          </p:nvSpPr>
          <p:spPr>
            <a:xfrm>
              <a:off x="1557" y="13204"/>
              <a:ext cx="581" cy="581"/>
            </a:xfrm>
            <a:prstGeom prst="ellipse">
              <a:avLst/>
            </a:prstGeom>
            <a:solidFill>
              <a:srgbClr val="5A8C3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8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7" name="图片 26" descr="出入口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3" y="13305"/>
              <a:ext cx="394" cy="394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0900" y="3895725"/>
            <a:ext cx="111125" cy="1365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custDataLst>
      <p:tags r:id="rId1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WPS 演示</Application>
  <PresentationFormat>宽屏</PresentationFormat>
  <Paragraphs>178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方正小标宋简体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✨Sori Na✨</cp:lastModifiedBy>
  <cp:revision>166</cp:revision>
  <dcterms:created xsi:type="dcterms:W3CDTF">2019-06-19T02:08:00Z</dcterms:created>
  <dcterms:modified xsi:type="dcterms:W3CDTF">2025-09-17T01:15:25Z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BE0884E11FA64A26B9B30BBD4BAB5CC6_13</vt:lpwstr>
  </property>
</Properties>
</file>