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者" initials="A" lastIdx="0" clrIdx="0"/>
  <p:cmAuthor id="2" name="孙杰/服务区管理部/交通实业公司/CICO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4" Type="http://schemas.openxmlformats.org/officeDocument/2006/relationships/tags" Target="../tags/tag58.xml"/><Relationship Id="rId3" Type="http://schemas.openxmlformats.org/officeDocument/2006/relationships/image" Target="../media/image1.png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8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2" descr="图片 3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9554810" y="295910"/>
            <a:ext cx="2157730" cy="457200"/>
          </a:xfrm>
          <a:prstGeom prst="rect">
            <a:avLst/>
          </a:prstGeom>
        </p:spPr>
      </p:pic>
      <p:cxnSp>
        <p:nvCxnSpPr>
          <p:cNvPr id="12" name="直接连接符 11"/>
          <p:cNvCxnSpPr/>
          <p:nvPr userDrawn="1">
            <p:custDataLst>
              <p:tags r:id="rId4"/>
            </p:custDataLst>
          </p:nvPr>
        </p:nvCxnSpPr>
        <p:spPr>
          <a:xfrm>
            <a:off x="457804" y="914407"/>
            <a:ext cx="11277690" cy="127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0">
        <p:split orient="vert"/>
      </p:transition>
    </mc:Choice>
    <mc:Fallback>
      <p:transition spd="slow" advClick="0" advTm="0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4.xml"/><Relationship Id="rId17" Type="http://schemas.openxmlformats.org/officeDocument/2006/relationships/tags" Target="../tags/tag63.xml"/><Relationship Id="rId16" Type="http://schemas.openxmlformats.org/officeDocument/2006/relationships/tags" Target="../tags/tag62.xml"/><Relationship Id="rId15" Type="http://schemas.openxmlformats.org/officeDocument/2006/relationships/tags" Target="../tags/tag61.xml"/><Relationship Id="rId14" Type="http://schemas.openxmlformats.org/officeDocument/2006/relationships/tags" Target="../tags/tag60.xml"/><Relationship Id="rId13" Type="http://schemas.openxmlformats.org/officeDocument/2006/relationships/tags" Target="../tags/tag59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8" Type="http://schemas.openxmlformats.org/officeDocument/2006/relationships/image" Target="../media/image9.png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6" Type="http://schemas.openxmlformats.org/officeDocument/2006/relationships/notesSlide" Target="../notesSlides/notesSlide1.xml"/><Relationship Id="rId15" Type="http://schemas.openxmlformats.org/officeDocument/2006/relationships/slideLayout" Target="../slideLayouts/slideLayout12.xml"/><Relationship Id="rId14" Type="http://schemas.openxmlformats.org/officeDocument/2006/relationships/image" Target="../media/image15.png"/><Relationship Id="rId13" Type="http://schemas.openxmlformats.org/officeDocument/2006/relationships/image" Target="../media/image14.png"/><Relationship Id="rId12" Type="http://schemas.openxmlformats.org/officeDocument/2006/relationships/image" Target="../media/image13.png"/><Relationship Id="rId11" Type="http://schemas.openxmlformats.org/officeDocument/2006/relationships/image" Target="../media/image12.png"/><Relationship Id="rId10" Type="http://schemas.openxmlformats.org/officeDocument/2006/relationships/image" Target="../media/image11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文本框 51"/>
          <p:cNvSpPr txBox="1"/>
          <p:nvPr/>
        </p:nvSpPr>
        <p:spPr>
          <a:xfrm>
            <a:off x="501015" y="6475095"/>
            <a:ext cx="107823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>
                <a:latin typeface="微软雅黑" panose="020B0503020204020204" charset="-122"/>
                <a:ea typeface="微软雅黑" panose="020B0503020204020204" charset="-122"/>
              </a:rPr>
              <a:t>正餐饮</a:t>
            </a:r>
            <a:endParaRPr lang="zh-CN" altLang="en-US" sz="10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4" name="文本框 53"/>
          <p:cNvSpPr txBox="1"/>
          <p:nvPr/>
        </p:nvSpPr>
        <p:spPr>
          <a:xfrm>
            <a:off x="1294765" y="6475095"/>
            <a:ext cx="13366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>
                <a:latin typeface="微软雅黑" panose="020B0503020204020204" charset="-122"/>
                <a:ea typeface="微软雅黑" panose="020B0503020204020204" charset="-122"/>
              </a:rPr>
              <a:t>休闲餐饮</a:t>
            </a:r>
            <a:endParaRPr lang="zh-CN" altLang="en-US" sz="10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5" name="文本框 54"/>
          <p:cNvSpPr txBox="1"/>
          <p:nvPr/>
        </p:nvSpPr>
        <p:spPr>
          <a:xfrm>
            <a:off x="2436495" y="6475095"/>
            <a:ext cx="84963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>
                <a:latin typeface="微软雅黑" panose="020B0503020204020204" charset="-122"/>
                <a:ea typeface="微软雅黑" panose="020B0503020204020204" charset="-122"/>
              </a:rPr>
              <a:t>零售</a:t>
            </a:r>
            <a:endParaRPr lang="zh-CN" altLang="en-US" sz="10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6" name="椭圆 55"/>
          <p:cNvSpPr/>
          <p:nvPr/>
        </p:nvSpPr>
        <p:spPr>
          <a:xfrm>
            <a:off x="883920" y="6078220"/>
            <a:ext cx="328930" cy="328930"/>
          </a:xfrm>
          <a:prstGeom prst="ellipse">
            <a:avLst/>
          </a:prstGeom>
          <a:solidFill>
            <a:srgbClr val="DF6B3C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600"/>
          </a:p>
        </p:txBody>
      </p:sp>
      <p:sp>
        <p:nvSpPr>
          <p:cNvPr id="57" name="椭圆 56"/>
          <p:cNvSpPr/>
          <p:nvPr/>
        </p:nvSpPr>
        <p:spPr>
          <a:xfrm>
            <a:off x="1817370" y="6078220"/>
            <a:ext cx="328930" cy="328930"/>
          </a:xfrm>
          <a:prstGeom prst="ellipse">
            <a:avLst/>
          </a:prstGeom>
          <a:solidFill>
            <a:srgbClr val="E3AC8D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600"/>
          </a:p>
        </p:txBody>
      </p:sp>
      <p:sp>
        <p:nvSpPr>
          <p:cNvPr id="58" name="椭圆 57"/>
          <p:cNvSpPr/>
          <p:nvPr/>
        </p:nvSpPr>
        <p:spPr>
          <a:xfrm>
            <a:off x="2710815" y="6078220"/>
            <a:ext cx="328930" cy="328930"/>
          </a:xfrm>
          <a:prstGeom prst="ellipse">
            <a:avLst/>
          </a:prstGeom>
          <a:solidFill>
            <a:srgbClr val="33A8B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600"/>
          </a:p>
        </p:txBody>
      </p:sp>
      <p:sp>
        <p:nvSpPr>
          <p:cNvPr id="59" name="文本框 58"/>
          <p:cNvSpPr txBox="1"/>
          <p:nvPr/>
        </p:nvSpPr>
        <p:spPr>
          <a:xfrm>
            <a:off x="3467100" y="6022975"/>
            <a:ext cx="6962140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1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两区共有业态</a:t>
            </a:r>
            <a:r>
              <a:rPr lang="en-US" altLang="zh-CN" sz="1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13</a:t>
            </a:r>
            <a:r>
              <a:rPr lang="zh-CN" altLang="en-US" sz="1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个，其中正餐饮</a:t>
            </a:r>
            <a:r>
              <a:rPr lang="en-US" altLang="zh-CN" sz="1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1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个、休闲餐饮</a:t>
            </a:r>
            <a:r>
              <a:rPr lang="en-US" altLang="zh-CN" sz="1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</a:t>
            </a:r>
            <a:r>
              <a:rPr lang="zh-CN" altLang="en-US" sz="1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个、零售</a:t>
            </a:r>
            <a:r>
              <a:rPr lang="en-US" altLang="zh-CN" sz="1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1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个。</a:t>
            </a:r>
            <a:endParaRPr lang="zh-CN" altLang="en-US" sz="14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66725" y="476885"/>
            <a:ext cx="7611110" cy="430530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p>
            <a:pPr marL="12700" algn="l" rtl="0" eaLnBrk="0">
              <a:lnSpc>
                <a:spcPct val="92000"/>
              </a:lnSpc>
            </a:pPr>
            <a:r>
              <a:rPr lang="zh-CN" altLang="en-US" sz="2400" spc="90" dirty="0">
                <a:solidFill>
                  <a:srgbClr val="0070C0"/>
                </a:solidFill>
                <a:effectLst/>
                <a:latin typeface="方正小标宋简体" panose="02000000000000000000" charset="-122"/>
                <a:ea typeface="方正小标宋简体" panose="02000000000000000000" charset="-122"/>
                <a:cs typeface="微软雅黑" panose="020B0503020204020204" charset="-122"/>
                <a:sym typeface="+mn-ea"/>
              </a:rPr>
              <a:t>湖州服务区南北区综合楼业态布局图（两区一致）</a:t>
            </a:r>
            <a:endParaRPr lang="zh-CN" altLang="en-US" sz="2400" spc="90" dirty="0">
              <a:solidFill>
                <a:srgbClr val="0070C0"/>
              </a:solidFill>
              <a:effectLst/>
              <a:latin typeface="方正小标宋简体" panose="02000000000000000000" charset="-122"/>
              <a:ea typeface="方正小标宋简体" panose="02000000000000000000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96" name="任意多边形 295"/>
          <p:cNvSpPr/>
          <p:nvPr/>
        </p:nvSpPr>
        <p:spPr>
          <a:xfrm>
            <a:off x="452755" y="1330960"/>
            <a:ext cx="10382885" cy="360299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6351" h="5674">
                <a:moveTo>
                  <a:pt x="0" y="0"/>
                </a:moveTo>
                <a:lnTo>
                  <a:pt x="16351" y="0"/>
                </a:lnTo>
                <a:lnTo>
                  <a:pt x="16351" y="2123"/>
                </a:lnTo>
                <a:lnTo>
                  <a:pt x="15351" y="2123"/>
                </a:lnTo>
                <a:lnTo>
                  <a:pt x="15351" y="4732"/>
                </a:lnTo>
                <a:lnTo>
                  <a:pt x="9282" y="4732"/>
                </a:lnTo>
                <a:lnTo>
                  <a:pt x="9282" y="5674"/>
                </a:lnTo>
                <a:lnTo>
                  <a:pt x="6561" y="5674"/>
                </a:lnTo>
                <a:lnTo>
                  <a:pt x="6561" y="5384"/>
                </a:lnTo>
                <a:lnTo>
                  <a:pt x="462" y="5384"/>
                </a:lnTo>
                <a:lnTo>
                  <a:pt x="462" y="4732"/>
                </a:lnTo>
                <a:lnTo>
                  <a:pt x="462" y="2301"/>
                </a:lnTo>
                <a:lnTo>
                  <a:pt x="462" y="2123"/>
                </a:lnTo>
                <a:lnTo>
                  <a:pt x="0" y="2123"/>
                </a:lnTo>
                <a:lnTo>
                  <a:pt x="0" y="0"/>
                </a:lnTo>
                <a:close/>
              </a:path>
            </a:pathLst>
          </a:custGeom>
          <a:solidFill>
            <a:srgbClr val="F0F0F0">
              <a:alpha val="9000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r>
              <a:rPr lang="en-US" altLang="zh-CN"/>
              <a:t>                 </a:t>
            </a:r>
            <a:endParaRPr lang="en-US" altLang="zh-CN"/>
          </a:p>
        </p:txBody>
      </p:sp>
      <p:sp>
        <p:nvSpPr>
          <p:cNvPr id="237" name="矩形 236"/>
          <p:cNvSpPr/>
          <p:nvPr/>
        </p:nvSpPr>
        <p:spPr>
          <a:xfrm>
            <a:off x="6797040" y="2109470"/>
            <a:ext cx="444500" cy="519430"/>
          </a:xfrm>
          <a:prstGeom prst="rect">
            <a:avLst/>
          </a:prstGeom>
          <a:solidFill>
            <a:srgbClr val="DCD9D1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6" name="组合 5"/>
          <p:cNvGrpSpPr/>
          <p:nvPr/>
        </p:nvGrpSpPr>
        <p:grpSpPr>
          <a:xfrm>
            <a:off x="574675" y="5307965"/>
            <a:ext cx="10702925" cy="562610"/>
            <a:chOff x="1395" y="9717"/>
            <a:chExt cx="16855" cy="886"/>
          </a:xfrm>
        </p:grpSpPr>
        <p:sp>
          <p:nvSpPr>
            <p:cNvPr id="5" name="文本框 4"/>
            <p:cNvSpPr txBox="1"/>
            <p:nvPr/>
          </p:nvSpPr>
          <p:spPr>
            <a:xfrm>
              <a:off x="1395" y="9717"/>
              <a:ext cx="503" cy="886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p>
              <a:pPr algn="ctr">
                <a:lnSpc>
                  <a:spcPct val="90000"/>
                </a:lnSpc>
              </a:pPr>
              <a:r>
                <a:rPr lang="zh-CN" altLang="en-US" sz="1000" b="1">
                  <a:latin typeface="微软雅黑" panose="020B0503020204020204" charset="-122"/>
                  <a:ea typeface="微软雅黑" panose="020B0503020204020204" charset="-122"/>
                </a:rPr>
                <a:t>图</a:t>
              </a: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>
                <a:lnSpc>
                  <a:spcPct val="90000"/>
                </a:lnSpc>
              </a:pP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>
                <a:lnSpc>
                  <a:spcPct val="90000"/>
                </a:lnSpc>
              </a:pPr>
              <a:r>
                <a:rPr lang="zh-CN" altLang="en-US" sz="1000" b="1">
                  <a:latin typeface="微软雅黑" panose="020B0503020204020204" charset="-122"/>
                  <a:ea typeface="微软雅黑" panose="020B0503020204020204" charset="-122"/>
                </a:rPr>
                <a:t>例</a:t>
              </a: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9455" y="10254"/>
              <a:ext cx="1466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公共用餐区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10485" y="10254"/>
              <a:ext cx="106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卫生间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11145" y="10264"/>
              <a:ext cx="15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第三卫生间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12211" y="10264"/>
              <a:ext cx="10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母婴室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3079" y="10264"/>
              <a:ext cx="10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开水间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3" name="文本框 92"/>
            <p:cNvSpPr txBox="1"/>
            <p:nvPr/>
          </p:nvSpPr>
          <p:spPr>
            <a:xfrm>
              <a:off x="16446" y="10264"/>
              <a:ext cx="10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设备间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4" name="文本框 93"/>
            <p:cNvSpPr txBox="1"/>
            <p:nvPr/>
          </p:nvSpPr>
          <p:spPr>
            <a:xfrm>
              <a:off x="1925" y="10254"/>
              <a:ext cx="1186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正餐饮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2616" y="10264"/>
              <a:ext cx="147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休闲餐饮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3743" y="10254"/>
              <a:ext cx="9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零售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6357" y="1026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出入口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1" name="文本框 60"/>
            <p:cNvSpPr txBox="1"/>
            <p:nvPr/>
          </p:nvSpPr>
          <p:spPr>
            <a:xfrm>
              <a:off x="8904" y="1025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服务台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18" name="椭圆 117"/>
            <p:cNvSpPr/>
            <p:nvPr/>
          </p:nvSpPr>
          <p:spPr>
            <a:xfrm>
              <a:off x="2302" y="9738"/>
              <a:ext cx="405" cy="406"/>
            </a:xfrm>
            <a:prstGeom prst="ellipse">
              <a:avLst/>
            </a:prstGeom>
            <a:solidFill>
              <a:srgbClr val="DC643C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20" name="椭圆 119"/>
            <p:cNvSpPr/>
            <p:nvPr/>
          </p:nvSpPr>
          <p:spPr>
            <a:xfrm>
              <a:off x="3157" y="9738"/>
              <a:ext cx="405" cy="406"/>
            </a:xfrm>
            <a:prstGeom prst="ellipse">
              <a:avLst/>
            </a:prstGeom>
            <a:solidFill>
              <a:srgbClr val="E6AA8C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2" name="椭圆 61"/>
            <p:cNvSpPr/>
            <p:nvPr/>
          </p:nvSpPr>
          <p:spPr>
            <a:xfrm>
              <a:off x="4011" y="9738"/>
              <a:ext cx="405" cy="406"/>
            </a:xfrm>
            <a:prstGeom prst="ellipse">
              <a:avLst/>
            </a:prstGeom>
            <a:solidFill>
              <a:srgbClr val="1EA0AA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63" name="组合 62"/>
            <p:cNvGrpSpPr/>
            <p:nvPr/>
          </p:nvGrpSpPr>
          <p:grpSpPr>
            <a:xfrm rot="0">
              <a:off x="6562" y="9738"/>
              <a:ext cx="406" cy="406"/>
              <a:chOff x="1557" y="13204"/>
              <a:chExt cx="581" cy="581"/>
            </a:xfrm>
          </p:grpSpPr>
          <p:sp>
            <p:nvSpPr>
              <p:cNvPr id="119" name="椭圆 118"/>
              <p:cNvSpPr/>
              <p:nvPr/>
            </p:nvSpPr>
            <p:spPr>
              <a:xfrm>
                <a:off x="1557" y="13204"/>
                <a:ext cx="581" cy="581"/>
              </a:xfrm>
              <a:prstGeom prst="ellipse">
                <a:avLst/>
              </a:prstGeom>
              <a:solidFill>
                <a:srgbClr val="5A8C32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64" name="图片 63" descr="出入口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683" y="13305"/>
                <a:ext cx="394" cy="394"/>
              </a:xfrm>
              <a:prstGeom prst="rect">
                <a:avLst/>
              </a:prstGeom>
            </p:spPr>
          </p:pic>
        </p:grpSp>
        <p:grpSp>
          <p:nvGrpSpPr>
            <p:cNvPr id="135" name="组合 134"/>
            <p:cNvGrpSpPr/>
            <p:nvPr/>
          </p:nvGrpSpPr>
          <p:grpSpPr>
            <a:xfrm rot="0">
              <a:off x="9120" y="9738"/>
              <a:ext cx="405" cy="405"/>
              <a:chOff x="2959" y="13204"/>
              <a:chExt cx="580" cy="580"/>
            </a:xfrm>
          </p:grpSpPr>
          <p:sp>
            <p:nvSpPr>
              <p:cNvPr id="65" name="椭圆 64"/>
              <p:cNvSpPr/>
              <p:nvPr/>
            </p:nvSpPr>
            <p:spPr>
              <a:xfrm>
                <a:off x="2959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66" name="图片 65" descr="咨询台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014" y="13270"/>
                <a:ext cx="490" cy="490"/>
              </a:xfrm>
              <a:prstGeom prst="rect">
                <a:avLst/>
              </a:prstGeom>
            </p:spPr>
          </p:pic>
        </p:grpSp>
        <p:grpSp>
          <p:nvGrpSpPr>
            <p:cNvPr id="136" name="组合 135"/>
            <p:cNvGrpSpPr/>
            <p:nvPr/>
          </p:nvGrpSpPr>
          <p:grpSpPr>
            <a:xfrm rot="0">
              <a:off x="9959" y="9738"/>
              <a:ext cx="405" cy="405"/>
              <a:chOff x="8717" y="13204"/>
              <a:chExt cx="580" cy="58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8717" y="13204"/>
                <a:ext cx="581" cy="581"/>
              </a:xfrm>
              <a:prstGeom prst="ellipse">
                <a:avLst/>
              </a:prstGeom>
              <a:solidFill>
                <a:srgbClr val="F0B9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4" name="图片 133" descr="用餐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809" y="13299"/>
                <a:ext cx="398" cy="398"/>
              </a:xfrm>
              <a:prstGeom prst="rect">
                <a:avLst/>
              </a:prstGeom>
            </p:spPr>
          </p:pic>
        </p:grpSp>
        <p:grpSp>
          <p:nvGrpSpPr>
            <p:cNvPr id="138" name="组合 137"/>
            <p:cNvGrpSpPr/>
            <p:nvPr/>
          </p:nvGrpSpPr>
          <p:grpSpPr>
            <a:xfrm rot="0">
              <a:off x="10814" y="9738"/>
              <a:ext cx="405" cy="405"/>
              <a:chOff x="10118" y="13204"/>
              <a:chExt cx="580" cy="580"/>
            </a:xfrm>
          </p:grpSpPr>
          <p:sp>
            <p:nvSpPr>
              <p:cNvPr id="68" name="椭圆 67"/>
              <p:cNvSpPr/>
              <p:nvPr/>
            </p:nvSpPr>
            <p:spPr>
              <a:xfrm>
                <a:off x="10118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7" name="图片 136" descr="卫生间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216" y="13304"/>
                <a:ext cx="393" cy="393"/>
              </a:xfrm>
              <a:prstGeom prst="rect">
                <a:avLst/>
              </a:prstGeom>
            </p:spPr>
          </p:pic>
        </p:grpSp>
        <p:grpSp>
          <p:nvGrpSpPr>
            <p:cNvPr id="140" name="组合 139"/>
            <p:cNvGrpSpPr/>
            <p:nvPr/>
          </p:nvGrpSpPr>
          <p:grpSpPr>
            <a:xfrm rot="0">
              <a:off x="11659" y="9738"/>
              <a:ext cx="405" cy="405"/>
              <a:chOff x="11590" y="13204"/>
              <a:chExt cx="580" cy="580"/>
            </a:xfrm>
          </p:grpSpPr>
          <p:sp>
            <p:nvSpPr>
              <p:cNvPr id="75" name="椭圆 74"/>
              <p:cNvSpPr/>
              <p:nvPr/>
            </p:nvSpPr>
            <p:spPr>
              <a:xfrm>
                <a:off x="11590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9" name="图片 138" descr="残疾人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668" y="13270"/>
                <a:ext cx="413" cy="413"/>
              </a:xfrm>
              <a:prstGeom prst="rect">
                <a:avLst/>
              </a:prstGeom>
            </p:spPr>
          </p:pic>
        </p:grpSp>
        <p:grpSp>
          <p:nvGrpSpPr>
            <p:cNvPr id="142" name="组合 141"/>
            <p:cNvGrpSpPr/>
            <p:nvPr/>
          </p:nvGrpSpPr>
          <p:grpSpPr>
            <a:xfrm rot="0">
              <a:off x="12510" y="9738"/>
              <a:ext cx="405" cy="405"/>
              <a:chOff x="12989" y="13204"/>
              <a:chExt cx="580" cy="580"/>
            </a:xfrm>
          </p:grpSpPr>
          <p:sp>
            <p:nvSpPr>
              <p:cNvPr id="125" name="椭圆 124"/>
              <p:cNvSpPr/>
              <p:nvPr/>
            </p:nvSpPr>
            <p:spPr>
              <a:xfrm>
                <a:off x="12989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1" name="图片 140" descr="母婴室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3054" y="13268"/>
                <a:ext cx="447" cy="447"/>
              </a:xfrm>
              <a:prstGeom prst="rect">
                <a:avLst/>
              </a:prstGeom>
            </p:spPr>
          </p:pic>
        </p:grpSp>
        <p:grpSp>
          <p:nvGrpSpPr>
            <p:cNvPr id="144" name="组合 143"/>
            <p:cNvGrpSpPr/>
            <p:nvPr/>
          </p:nvGrpSpPr>
          <p:grpSpPr>
            <a:xfrm rot="0">
              <a:off x="13355" y="9738"/>
              <a:ext cx="405" cy="405"/>
              <a:chOff x="14404" y="13204"/>
              <a:chExt cx="580" cy="580"/>
            </a:xfrm>
          </p:grpSpPr>
          <p:sp>
            <p:nvSpPr>
              <p:cNvPr id="76" name="椭圆 75"/>
              <p:cNvSpPr/>
              <p:nvPr/>
            </p:nvSpPr>
            <p:spPr>
              <a:xfrm>
                <a:off x="14404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3" name="图片 142" descr="热水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4517" y="13290"/>
                <a:ext cx="393" cy="393"/>
              </a:xfrm>
              <a:prstGeom prst="rect">
                <a:avLst/>
              </a:prstGeom>
            </p:spPr>
          </p:pic>
        </p:grpSp>
        <p:grpSp>
          <p:nvGrpSpPr>
            <p:cNvPr id="150" name="组合 149"/>
            <p:cNvGrpSpPr/>
            <p:nvPr/>
          </p:nvGrpSpPr>
          <p:grpSpPr>
            <a:xfrm rot="0">
              <a:off x="16764" y="9737"/>
              <a:ext cx="405" cy="405"/>
              <a:chOff x="18637" y="13204"/>
              <a:chExt cx="580" cy="580"/>
            </a:xfrm>
          </p:grpSpPr>
          <p:sp>
            <p:nvSpPr>
              <p:cNvPr id="77" name="椭圆 76"/>
              <p:cNvSpPr/>
              <p:nvPr/>
            </p:nvSpPr>
            <p:spPr>
              <a:xfrm>
                <a:off x="18637" y="13204"/>
                <a:ext cx="581" cy="581"/>
              </a:xfrm>
              <a:prstGeom prst="ellipse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9" name="图片 148" descr="管理用房"/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8655" y="13222"/>
                <a:ext cx="536" cy="536"/>
              </a:xfrm>
              <a:prstGeom prst="rect">
                <a:avLst/>
              </a:prstGeom>
            </p:spPr>
          </p:pic>
        </p:grpSp>
        <p:sp>
          <p:nvSpPr>
            <p:cNvPr id="78" name="文本框 77"/>
            <p:cNvSpPr txBox="1"/>
            <p:nvPr/>
          </p:nvSpPr>
          <p:spPr>
            <a:xfrm>
              <a:off x="7205" y="1026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楼梯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79" name="文本框 78"/>
            <p:cNvSpPr txBox="1"/>
            <p:nvPr/>
          </p:nvSpPr>
          <p:spPr>
            <a:xfrm>
              <a:off x="8066" y="1025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扶梯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80" name="文本框 79"/>
            <p:cNvSpPr txBox="1"/>
            <p:nvPr/>
          </p:nvSpPr>
          <p:spPr>
            <a:xfrm>
              <a:off x="17378" y="10254"/>
              <a:ext cx="873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电梯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07" name="组合 206"/>
            <p:cNvGrpSpPr/>
            <p:nvPr/>
          </p:nvGrpSpPr>
          <p:grpSpPr>
            <a:xfrm rot="0">
              <a:off x="7427" y="9743"/>
              <a:ext cx="393" cy="393"/>
              <a:chOff x="8250" y="5209"/>
              <a:chExt cx="254" cy="254"/>
            </a:xfrm>
          </p:grpSpPr>
          <p:sp>
            <p:nvSpPr>
              <p:cNvPr id="208" name="椭圆 207"/>
              <p:cNvSpPr/>
              <p:nvPr/>
            </p:nvSpPr>
            <p:spPr>
              <a:xfrm>
                <a:off x="8250" y="5209"/>
                <a:ext cx="254" cy="254"/>
              </a:xfrm>
              <a:prstGeom prst="ellipse">
                <a:avLst/>
              </a:prstGeom>
              <a:solidFill>
                <a:srgbClr val="5A8C32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920">
                  <a:solidFill>
                    <a:schemeClr val="tx1"/>
                  </a:solidFill>
                </a:endParaRPr>
              </a:p>
            </p:txBody>
          </p:sp>
          <p:pic>
            <p:nvPicPr>
              <p:cNvPr id="209" name="图片 208" descr="楼梯"/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8287" y="5246"/>
                <a:ext cx="180" cy="180"/>
              </a:xfrm>
              <a:prstGeom prst="rect">
                <a:avLst/>
              </a:prstGeom>
            </p:spPr>
          </p:pic>
        </p:grpSp>
        <p:grpSp>
          <p:nvGrpSpPr>
            <p:cNvPr id="81" name="组合 80"/>
            <p:cNvGrpSpPr/>
            <p:nvPr/>
          </p:nvGrpSpPr>
          <p:grpSpPr>
            <a:xfrm rot="0">
              <a:off x="8272" y="9734"/>
              <a:ext cx="405" cy="405"/>
              <a:chOff x="6967" y="12270"/>
              <a:chExt cx="520" cy="520"/>
            </a:xfrm>
          </p:grpSpPr>
          <p:sp>
            <p:nvSpPr>
              <p:cNvPr id="91" name="椭圆 90"/>
              <p:cNvSpPr/>
              <p:nvPr/>
            </p:nvSpPr>
            <p:spPr>
              <a:xfrm>
                <a:off x="6967" y="12270"/>
                <a:ext cx="520" cy="52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92" name="图片 91" descr="扶梯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067" y="12363"/>
                <a:ext cx="353" cy="353"/>
              </a:xfrm>
              <a:prstGeom prst="rect">
                <a:avLst/>
              </a:prstGeom>
            </p:spPr>
          </p:pic>
        </p:grpSp>
        <p:grpSp>
          <p:nvGrpSpPr>
            <p:cNvPr id="114" name="组合 113"/>
            <p:cNvGrpSpPr/>
            <p:nvPr/>
          </p:nvGrpSpPr>
          <p:grpSpPr>
            <a:xfrm rot="0">
              <a:off x="17611" y="9722"/>
              <a:ext cx="405" cy="405"/>
              <a:chOff x="18313" y="12274"/>
              <a:chExt cx="520" cy="520"/>
            </a:xfrm>
          </p:grpSpPr>
          <p:sp>
            <p:nvSpPr>
              <p:cNvPr id="145" name="椭圆 144"/>
              <p:cNvSpPr/>
              <p:nvPr/>
            </p:nvSpPr>
            <p:spPr>
              <a:xfrm>
                <a:off x="18313" y="12274"/>
                <a:ext cx="520" cy="521"/>
              </a:xfrm>
              <a:prstGeom prst="ellipse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6" name="图片 145" descr="电梯-01"/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8394" y="12352"/>
                <a:ext cx="360" cy="360"/>
              </a:xfrm>
              <a:prstGeom prst="rect">
                <a:avLst/>
              </a:prstGeom>
            </p:spPr>
          </p:pic>
        </p:grpSp>
        <p:sp>
          <p:nvSpPr>
            <p:cNvPr id="147" name="文本框 146"/>
            <p:cNvSpPr txBox="1"/>
            <p:nvPr/>
          </p:nvSpPr>
          <p:spPr>
            <a:xfrm>
              <a:off x="4592" y="10254"/>
              <a:ext cx="9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休闲区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48" name="椭圆 147"/>
            <p:cNvSpPr/>
            <p:nvPr/>
          </p:nvSpPr>
          <p:spPr>
            <a:xfrm>
              <a:off x="4860" y="9738"/>
              <a:ext cx="405" cy="406"/>
            </a:xfrm>
            <a:prstGeom prst="ellipse">
              <a:avLst/>
            </a:prstGeom>
            <a:solidFill>
              <a:srgbClr val="FFF0C8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4" name="文本框 163"/>
            <p:cNvSpPr txBox="1"/>
            <p:nvPr/>
          </p:nvSpPr>
          <p:spPr>
            <a:xfrm>
              <a:off x="5377" y="10264"/>
              <a:ext cx="1069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垂直交通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5" name="椭圆 164"/>
            <p:cNvSpPr/>
            <p:nvPr/>
          </p:nvSpPr>
          <p:spPr>
            <a:xfrm>
              <a:off x="5709" y="9750"/>
              <a:ext cx="405" cy="406"/>
            </a:xfrm>
            <a:prstGeom prst="ellipse">
              <a:avLst/>
            </a:prstGeom>
            <a:solidFill>
              <a:srgbClr val="DCE1F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13733" y="10266"/>
              <a:ext cx="1382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司乘休息室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73" name="组合 72"/>
            <p:cNvGrpSpPr/>
            <p:nvPr/>
          </p:nvGrpSpPr>
          <p:grpSpPr>
            <a:xfrm rot="0">
              <a:off x="14209" y="9726"/>
              <a:ext cx="407" cy="407"/>
              <a:chOff x="17232" y="13204"/>
              <a:chExt cx="580" cy="580"/>
            </a:xfrm>
          </p:grpSpPr>
          <p:sp>
            <p:nvSpPr>
              <p:cNvPr id="74" name="椭圆 73"/>
              <p:cNvSpPr/>
              <p:nvPr/>
            </p:nvSpPr>
            <p:spPr>
              <a:xfrm>
                <a:off x="17232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8" name="图片 7" descr="司乘休息"/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7332" y="13304"/>
                <a:ext cx="380" cy="380"/>
              </a:xfrm>
              <a:prstGeom prst="rect">
                <a:avLst/>
              </a:prstGeom>
            </p:spPr>
          </p:pic>
        </p:grpSp>
        <p:sp>
          <p:nvSpPr>
            <p:cNvPr id="34" name="文本框 33"/>
            <p:cNvSpPr txBox="1"/>
            <p:nvPr/>
          </p:nvSpPr>
          <p:spPr>
            <a:xfrm>
              <a:off x="14832" y="10264"/>
              <a:ext cx="87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淋浴间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70" name="组合 69"/>
            <p:cNvGrpSpPr/>
            <p:nvPr/>
          </p:nvGrpSpPr>
          <p:grpSpPr>
            <a:xfrm rot="0">
              <a:off x="15064" y="9726"/>
              <a:ext cx="409" cy="409"/>
              <a:chOff x="15760" y="13204"/>
              <a:chExt cx="580" cy="580"/>
            </a:xfrm>
          </p:grpSpPr>
          <p:sp>
            <p:nvSpPr>
              <p:cNvPr id="71" name="椭圆 70"/>
              <p:cNvSpPr/>
              <p:nvPr/>
            </p:nvSpPr>
            <p:spPr>
              <a:xfrm>
                <a:off x="15760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72" name="图片 71" descr="淋浴"/>
              <p:cNvPicPr>
                <a:picLocks noChangeAspect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5790" y="13255"/>
                <a:ext cx="484" cy="484"/>
              </a:xfrm>
              <a:prstGeom prst="rect">
                <a:avLst/>
              </a:prstGeom>
            </p:spPr>
          </p:pic>
        </p:grpSp>
        <p:sp>
          <p:nvSpPr>
            <p:cNvPr id="228" name="文本框 227"/>
            <p:cNvSpPr txBox="1"/>
            <p:nvPr/>
          </p:nvSpPr>
          <p:spPr>
            <a:xfrm>
              <a:off x="15679" y="10263"/>
              <a:ext cx="87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洗衣区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30" name="组合 229"/>
            <p:cNvGrpSpPr/>
            <p:nvPr/>
          </p:nvGrpSpPr>
          <p:grpSpPr>
            <a:xfrm>
              <a:off x="15911" y="9725"/>
              <a:ext cx="410" cy="410"/>
              <a:chOff x="16199" y="9725"/>
              <a:chExt cx="410" cy="410"/>
            </a:xfrm>
          </p:grpSpPr>
          <p:sp>
            <p:nvSpPr>
              <p:cNvPr id="226" name="椭圆 225"/>
              <p:cNvSpPr/>
              <p:nvPr/>
            </p:nvSpPr>
            <p:spPr>
              <a:xfrm>
                <a:off x="16199" y="9725"/>
                <a:ext cx="410" cy="410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29" name="图片 228" descr="洗衣机"/>
              <p:cNvPicPr>
                <a:picLocks noChangeAspect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6265" y="9800"/>
                <a:ext cx="284" cy="284"/>
              </a:xfrm>
              <a:prstGeom prst="rect">
                <a:avLst/>
              </a:prstGeom>
            </p:spPr>
          </p:pic>
        </p:grpSp>
      </p:grpSp>
      <p:sp>
        <p:nvSpPr>
          <p:cNvPr id="24" name="任意多边形 23"/>
          <p:cNvSpPr/>
          <p:nvPr/>
        </p:nvSpPr>
        <p:spPr>
          <a:xfrm>
            <a:off x="463550" y="1355725"/>
            <a:ext cx="1649095" cy="330708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597" h="5208">
                <a:moveTo>
                  <a:pt x="0" y="0"/>
                </a:moveTo>
                <a:lnTo>
                  <a:pt x="1555" y="0"/>
                </a:lnTo>
                <a:lnTo>
                  <a:pt x="1555" y="1993"/>
                </a:lnTo>
                <a:lnTo>
                  <a:pt x="1540" y="1993"/>
                </a:lnTo>
                <a:lnTo>
                  <a:pt x="1540" y="3218"/>
                </a:lnTo>
                <a:lnTo>
                  <a:pt x="2597" y="3218"/>
                </a:lnTo>
                <a:lnTo>
                  <a:pt x="2597" y="5207"/>
                </a:lnTo>
                <a:lnTo>
                  <a:pt x="1540" y="5207"/>
                </a:lnTo>
                <a:lnTo>
                  <a:pt x="1540" y="5208"/>
                </a:lnTo>
                <a:lnTo>
                  <a:pt x="483" y="5208"/>
                </a:lnTo>
                <a:lnTo>
                  <a:pt x="483" y="1993"/>
                </a:lnTo>
                <a:lnTo>
                  <a:pt x="0" y="1993"/>
                </a:lnTo>
                <a:lnTo>
                  <a:pt x="0" y="0"/>
                </a:lnTo>
                <a:close/>
              </a:path>
            </a:pathLst>
          </a:custGeom>
          <a:solidFill>
            <a:srgbClr val="DDD9D0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grpSp>
        <p:nvGrpSpPr>
          <p:cNvPr id="30" name="组合 29"/>
          <p:cNvGrpSpPr/>
          <p:nvPr/>
        </p:nvGrpSpPr>
        <p:grpSpPr>
          <a:xfrm rot="0">
            <a:off x="975995" y="2585720"/>
            <a:ext cx="205740" cy="205740"/>
            <a:chOff x="10118" y="13204"/>
            <a:chExt cx="580" cy="580"/>
          </a:xfrm>
        </p:grpSpPr>
        <p:sp>
          <p:nvSpPr>
            <p:cNvPr id="31" name="椭圆 30"/>
            <p:cNvSpPr/>
            <p:nvPr/>
          </p:nvSpPr>
          <p:spPr>
            <a:xfrm>
              <a:off x="10118" y="13204"/>
              <a:ext cx="581" cy="581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33" name="图片 32" descr="卫生间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216" y="13304"/>
              <a:ext cx="393" cy="393"/>
            </a:xfrm>
            <a:prstGeom prst="rect">
              <a:avLst/>
            </a:prstGeom>
          </p:spPr>
        </p:pic>
      </p:grpSp>
      <p:sp>
        <p:nvSpPr>
          <p:cNvPr id="35" name="文本框 34"/>
          <p:cNvSpPr txBox="1"/>
          <p:nvPr/>
        </p:nvSpPr>
        <p:spPr>
          <a:xfrm>
            <a:off x="741045" y="2885440"/>
            <a:ext cx="676275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800">
                <a:latin typeface="微软雅黑" panose="020B0503020204020204" charset="-122"/>
                <a:ea typeface="微软雅黑" panose="020B0503020204020204" charset="-122"/>
              </a:rPr>
              <a:t>卫生间</a:t>
            </a:r>
            <a:endParaRPr lang="zh-CN" altLang="en-US" sz="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1844675" y="2151380"/>
            <a:ext cx="306705" cy="460375"/>
          </a:xfrm>
          <a:prstGeom prst="rect">
            <a:avLst/>
          </a:prstGeom>
          <a:solidFill>
            <a:srgbClr val="DBD8D0">
              <a:alpha val="9000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8" name="椭圆 37"/>
          <p:cNvSpPr/>
          <p:nvPr/>
        </p:nvSpPr>
        <p:spPr>
          <a:xfrm>
            <a:off x="1854835" y="2151380"/>
            <a:ext cx="257618" cy="25761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855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9" name="图片 38" descr="母婴室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77695" y="2170430"/>
            <a:ext cx="198120" cy="198120"/>
          </a:xfrm>
          <a:prstGeom prst="rect">
            <a:avLst/>
          </a:prstGeom>
        </p:spPr>
      </p:pic>
      <p:sp>
        <p:nvSpPr>
          <p:cNvPr id="40" name="文本框 39"/>
          <p:cNvSpPr txBox="1"/>
          <p:nvPr/>
        </p:nvSpPr>
        <p:spPr>
          <a:xfrm>
            <a:off x="1693545" y="2397760"/>
            <a:ext cx="63500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800">
                <a:latin typeface="微软雅黑" panose="020B0503020204020204" charset="-122"/>
                <a:ea typeface="微软雅黑" panose="020B0503020204020204" charset="-122"/>
              </a:rPr>
              <a:t>母婴室</a:t>
            </a:r>
            <a:endParaRPr lang="zh-CN" altLang="en-US" sz="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5" name="椭圆 44"/>
          <p:cNvSpPr/>
          <p:nvPr/>
        </p:nvSpPr>
        <p:spPr>
          <a:xfrm>
            <a:off x="5675630" y="4714240"/>
            <a:ext cx="257810" cy="257810"/>
          </a:xfrm>
          <a:prstGeom prst="ellipse">
            <a:avLst/>
          </a:prstGeom>
          <a:solidFill>
            <a:srgbClr val="5A8C3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855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6" name="图片 45" descr="出入口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271" y="4759057"/>
            <a:ext cx="174832" cy="174832"/>
          </a:xfrm>
          <a:prstGeom prst="rect">
            <a:avLst/>
          </a:prstGeom>
        </p:spPr>
      </p:pic>
      <p:sp>
        <p:nvSpPr>
          <p:cNvPr id="9" name="椭圆 8"/>
          <p:cNvSpPr/>
          <p:nvPr/>
        </p:nvSpPr>
        <p:spPr>
          <a:xfrm>
            <a:off x="6889630" y="2250495"/>
            <a:ext cx="257618" cy="25761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855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10" name="图片 9" descr="咨询台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9583" y="2272665"/>
            <a:ext cx="217269" cy="217269"/>
          </a:xfrm>
          <a:prstGeom prst="rect">
            <a:avLst/>
          </a:prstGeom>
        </p:spPr>
      </p:pic>
      <p:sp>
        <p:nvSpPr>
          <p:cNvPr id="160" name="矩形 159"/>
          <p:cNvSpPr/>
          <p:nvPr/>
        </p:nvSpPr>
        <p:spPr>
          <a:xfrm>
            <a:off x="9790430" y="1355725"/>
            <a:ext cx="1044575" cy="796290"/>
          </a:xfrm>
          <a:prstGeom prst="rect">
            <a:avLst/>
          </a:prstGeom>
          <a:solidFill>
            <a:srgbClr val="DCD9D1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2" name="矩形 161"/>
          <p:cNvSpPr/>
          <p:nvPr/>
        </p:nvSpPr>
        <p:spPr>
          <a:xfrm>
            <a:off x="10132060" y="2611755"/>
            <a:ext cx="703580" cy="862330"/>
          </a:xfrm>
          <a:prstGeom prst="rect">
            <a:avLst/>
          </a:prstGeom>
          <a:solidFill>
            <a:srgbClr val="DCD9D1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163" name="组合 162"/>
          <p:cNvGrpSpPr/>
          <p:nvPr/>
        </p:nvGrpSpPr>
        <p:grpSpPr>
          <a:xfrm rot="0">
            <a:off x="10208260" y="1476375"/>
            <a:ext cx="205740" cy="205740"/>
            <a:chOff x="10118" y="13204"/>
            <a:chExt cx="580" cy="580"/>
          </a:xfrm>
        </p:grpSpPr>
        <p:sp>
          <p:nvSpPr>
            <p:cNvPr id="166" name="椭圆 165"/>
            <p:cNvSpPr/>
            <p:nvPr/>
          </p:nvSpPr>
          <p:spPr>
            <a:xfrm>
              <a:off x="10118" y="13204"/>
              <a:ext cx="581" cy="581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71" name="图片 170" descr="卫生间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216" y="13304"/>
              <a:ext cx="393" cy="393"/>
            </a:xfrm>
            <a:prstGeom prst="rect">
              <a:avLst/>
            </a:prstGeom>
          </p:spPr>
        </p:pic>
      </p:grpSp>
      <p:grpSp>
        <p:nvGrpSpPr>
          <p:cNvPr id="174" name="组合 173"/>
          <p:cNvGrpSpPr/>
          <p:nvPr/>
        </p:nvGrpSpPr>
        <p:grpSpPr>
          <a:xfrm rot="0">
            <a:off x="10347325" y="2756535"/>
            <a:ext cx="205740" cy="205740"/>
            <a:chOff x="10118" y="13204"/>
            <a:chExt cx="580" cy="580"/>
          </a:xfrm>
        </p:grpSpPr>
        <p:sp>
          <p:nvSpPr>
            <p:cNvPr id="175" name="椭圆 174"/>
            <p:cNvSpPr/>
            <p:nvPr/>
          </p:nvSpPr>
          <p:spPr>
            <a:xfrm>
              <a:off x="10118" y="13204"/>
              <a:ext cx="581" cy="581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79" name="图片 178" descr="卫生间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216" y="13304"/>
              <a:ext cx="393" cy="393"/>
            </a:xfrm>
            <a:prstGeom prst="rect">
              <a:avLst/>
            </a:prstGeom>
          </p:spPr>
        </p:pic>
      </p:grpSp>
      <p:sp>
        <p:nvSpPr>
          <p:cNvPr id="180" name="文本框 179"/>
          <p:cNvSpPr txBox="1"/>
          <p:nvPr/>
        </p:nvSpPr>
        <p:spPr>
          <a:xfrm>
            <a:off x="9963785" y="1757045"/>
            <a:ext cx="676275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800">
                <a:latin typeface="微软雅黑" panose="020B0503020204020204" charset="-122"/>
                <a:ea typeface="微软雅黑" panose="020B0503020204020204" charset="-122"/>
              </a:rPr>
              <a:t>卫生间</a:t>
            </a:r>
            <a:endParaRPr lang="zh-CN" altLang="en-US" sz="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10121265" y="3046095"/>
            <a:ext cx="676275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800">
                <a:latin typeface="微软雅黑" panose="020B0503020204020204" charset="-122"/>
                <a:ea typeface="微软雅黑" panose="020B0503020204020204" charset="-122"/>
              </a:rPr>
              <a:t>卫生间</a:t>
            </a:r>
            <a:endParaRPr lang="zh-CN" altLang="en-US" sz="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0" name="文本框 199"/>
          <p:cNvSpPr txBox="1"/>
          <p:nvPr/>
        </p:nvSpPr>
        <p:spPr>
          <a:xfrm>
            <a:off x="5378450" y="4972685"/>
            <a:ext cx="876935" cy="2235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zh-CN" altLang="en-US" sz="800" b="1">
                <a:latin typeface="微软雅黑" panose="020B0503020204020204" charset="-122"/>
                <a:ea typeface="微软雅黑" panose="020B0503020204020204" charset="-122"/>
              </a:rPr>
              <a:t>主入口</a:t>
            </a:r>
            <a:endParaRPr lang="zh-CN" altLang="en-US" sz="8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1" name="矩形 200"/>
          <p:cNvSpPr/>
          <p:nvPr/>
        </p:nvSpPr>
        <p:spPr>
          <a:xfrm>
            <a:off x="9156065" y="1741805"/>
            <a:ext cx="635000" cy="410210"/>
          </a:xfrm>
          <a:prstGeom prst="rect">
            <a:avLst/>
          </a:prstGeom>
          <a:solidFill>
            <a:srgbClr val="DCD9D1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2" name="文本框 201"/>
          <p:cNvSpPr txBox="1"/>
          <p:nvPr/>
        </p:nvSpPr>
        <p:spPr>
          <a:xfrm>
            <a:off x="9156065" y="1937385"/>
            <a:ext cx="676275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800">
                <a:latin typeface="微软雅黑" panose="020B0503020204020204" charset="-122"/>
                <a:ea typeface="微软雅黑" panose="020B0503020204020204" charset="-122"/>
              </a:rPr>
              <a:t>开水间</a:t>
            </a:r>
            <a:endParaRPr lang="zh-CN" altLang="en-US" sz="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4" name="椭圆 203"/>
          <p:cNvSpPr/>
          <p:nvPr/>
        </p:nvSpPr>
        <p:spPr>
          <a:xfrm>
            <a:off x="9363710" y="1741805"/>
            <a:ext cx="218440" cy="218440"/>
          </a:xfrm>
          <a:prstGeom prst="ellipse">
            <a:avLst/>
          </a:prstGeom>
          <a:solidFill>
            <a:srgbClr val="87D2E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855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05" name="图片 204" descr="热水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86510" y="1741838"/>
            <a:ext cx="174258" cy="174258"/>
          </a:xfrm>
          <a:prstGeom prst="rect">
            <a:avLst/>
          </a:prstGeom>
        </p:spPr>
      </p:pic>
      <p:sp>
        <p:nvSpPr>
          <p:cNvPr id="213" name="矩形 212"/>
          <p:cNvSpPr/>
          <p:nvPr/>
        </p:nvSpPr>
        <p:spPr>
          <a:xfrm>
            <a:off x="9790430" y="2611120"/>
            <a:ext cx="331470" cy="434340"/>
          </a:xfrm>
          <a:prstGeom prst="rect">
            <a:avLst/>
          </a:prstGeom>
          <a:solidFill>
            <a:srgbClr val="DCD9D1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4" name="文本框 213"/>
          <p:cNvSpPr txBox="1"/>
          <p:nvPr/>
        </p:nvSpPr>
        <p:spPr>
          <a:xfrm>
            <a:off x="9731375" y="2597785"/>
            <a:ext cx="4813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800">
                <a:latin typeface="微软雅黑" panose="020B0503020204020204" charset="-122"/>
                <a:ea typeface="微软雅黑" panose="020B0503020204020204" charset="-122"/>
              </a:rPr>
              <a:t>司乘休息室</a:t>
            </a:r>
            <a:endParaRPr lang="zh-CN" altLang="en-US" sz="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6" name="椭圆 215"/>
          <p:cNvSpPr/>
          <p:nvPr/>
        </p:nvSpPr>
        <p:spPr>
          <a:xfrm>
            <a:off x="9888855" y="3022600"/>
            <a:ext cx="172085" cy="17208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00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17" name="图片 216" descr="司乘休息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906635" y="3045460"/>
            <a:ext cx="138430" cy="138430"/>
          </a:xfrm>
          <a:prstGeom prst="rect">
            <a:avLst/>
          </a:prstGeom>
        </p:spPr>
      </p:pic>
      <p:sp>
        <p:nvSpPr>
          <p:cNvPr id="224" name="矩形 223"/>
          <p:cNvSpPr/>
          <p:nvPr/>
        </p:nvSpPr>
        <p:spPr>
          <a:xfrm>
            <a:off x="9792970" y="3474085"/>
            <a:ext cx="407670" cy="814705"/>
          </a:xfrm>
          <a:prstGeom prst="rect">
            <a:avLst/>
          </a:prstGeom>
          <a:solidFill>
            <a:srgbClr val="DCD9D1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9" name="椭圆 218"/>
          <p:cNvSpPr/>
          <p:nvPr/>
        </p:nvSpPr>
        <p:spPr>
          <a:xfrm>
            <a:off x="9860915" y="3669030"/>
            <a:ext cx="249555" cy="249555"/>
          </a:xfrm>
          <a:prstGeom prst="ellipse">
            <a:avLst/>
          </a:prstGeom>
          <a:solidFill>
            <a:srgbClr val="5A8C3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920">
              <a:solidFill>
                <a:schemeClr val="tx1"/>
              </a:solidFill>
            </a:endParaRPr>
          </a:p>
        </p:txBody>
      </p:sp>
      <p:pic>
        <p:nvPicPr>
          <p:cNvPr id="220" name="图片 219" descr="楼梯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899173" y="3698398"/>
            <a:ext cx="176850" cy="176850"/>
          </a:xfrm>
          <a:prstGeom prst="rect">
            <a:avLst/>
          </a:prstGeom>
        </p:spPr>
      </p:pic>
      <p:sp>
        <p:nvSpPr>
          <p:cNvPr id="225" name="矩形 224"/>
          <p:cNvSpPr/>
          <p:nvPr/>
        </p:nvSpPr>
        <p:spPr>
          <a:xfrm>
            <a:off x="9484360" y="3474085"/>
            <a:ext cx="305435" cy="443865"/>
          </a:xfrm>
          <a:prstGeom prst="rect">
            <a:avLst/>
          </a:prstGeom>
          <a:solidFill>
            <a:srgbClr val="DCD9D1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27" name="文本框 226"/>
          <p:cNvSpPr txBox="1"/>
          <p:nvPr/>
        </p:nvSpPr>
        <p:spPr>
          <a:xfrm>
            <a:off x="9302750" y="3689985"/>
            <a:ext cx="661035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800">
                <a:latin typeface="微软雅黑" panose="020B0503020204020204" charset="-122"/>
                <a:ea typeface="微软雅黑" panose="020B0503020204020204" charset="-122"/>
              </a:rPr>
              <a:t>设备间</a:t>
            </a:r>
            <a:endParaRPr lang="zh-CN" altLang="en-US" sz="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34" name="文本框 233"/>
          <p:cNvSpPr txBox="1"/>
          <p:nvPr/>
        </p:nvSpPr>
        <p:spPr>
          <a:xfrm>
            <a:off x="9731375" y="3977005"/>
            <a:ext cx="51943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800">
                <a:latin typeface="微软雅黑" panose="020B0503020204020204" charset="-122"/>
                <a:ea typeface="微软雅黑" panose="020B0503020204020204" charset="-122"/>
              </a:rPr>
              <a:t>楼梯</a:t>
            </a:r>
            <a:endParaRPr lang="zh-CN" altLang="en-US" sz="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35" name="椭圆 234"/>
          <p:cNvSpPr/>
          <p:nvPr/>
        </p:nvSpPr>
        <p:spPr>
          <a:xfrm>
            <a:off x="9531985" y="3493135"/>
            <a:ext cx="214630" cy="214630"/>
          </a:xfrm>
          <a:prstGeom prst="ellipse">
            <a:avLst/>
          </a:prstGeom>
          <a:solidFill>
            <a:srgbClr val="80808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855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36" name="图片 235" descr="管理用房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41510" y="3500755"/>
            <a:ext cx="197485" cy="197485"/>
          </a:xfrm>
          <a:prstGeom prst="rect">
            <a:avLst/>
          </a:prstGeom>
        </p:spPr>
      </p:pic>
      <p:sp>
        <p:nvSpPr>
          <p:cNvPr id="238" name="文本框 237"/>
          <p:cNvSpPr txBox="1"/>
          <p:nvPr/>
        </p:nvSpPr>
        <p:spPr>
          <a:xfrm>
            <a:off x="6765925" y="2621280"/>
            <a:ext cx="519430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800">
                <a:latin typeface="微软雅黑" panose="020B0503020204020204" charset="-122"/>
                <a:ea typeface="微软雅黑" panose="020B0503020204020204" charset="-122"/>
              </a:rPr>
              <a:t>服务台</a:t>
            </a:r>
            <a:endParaRPr lang="zh-CN" altLang="en-US" sz="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5" name="任意多边形 244"/>
          <p:cNvSpPr/>
          <p:nvPr/>
        </p:nvSpPr>
        <p:spPr>
          <a:xfrm>
            <a:off x="7232650" y="2590800"/>
            <a:ext cx="2531745" cy="1714500"/>
          </a:xfrm>
          <a:custGeom>
            <a:avLst/>
            <a:gdLst>
              <a:gd name="connisteX0" fmla="*/ 603250 w 2531745"/>
              <a:gd name="connsiteY0" fmla="*/ 785495 h 1714500"/>
              <a:gd name="connisteX1" fmla="*/ 1254125 w 2531745"/>
              <a:gd name="connsiteY1" fmla="*/ 0 h 1714500"/>
              <a:gd name="connisteX2" fmla="*/ 2381250 w 2531745"/>
              <a:gd name="connsiteY2" fmla="*/ 0 h 1714500"/>
              <a:gd name="connisteX3" fmla="*/ 2388870 w 2531745"/>
              <a:gd name="connsiteY3" fmla="*/ 825500 h 1714500"/>
              <a:gd name="connisteX4" fmla="*/ 2238375 w 2531745"/>
              <a:gd name="connsiteY4" fmla="*/ 817245 h 1714500"/>
              <a:gd name="connisteX5" fmla="*/ 2238375 w 2531745"/>
              <a:gd name="connsiteY5" fmla="*/ 1365250 h 1714500"/>
              <a:gd name="connisteX6" fmla="*/ 2531745 w 2531745"/>
              <a:gd name="connsiteY6" fmla="*/ 1365250 h 1714500"/>
              <a:gd name="connisteX7" fmla="*/ 2531745 w 2531745"/>
              <a:gd name="connsiteY7" fmla="*/ 1714500 h 1714500"/>
              <a:gd name="connisteX8" fmla="*/ 0 w 2531745"/>
              <a:gd name="connsiteY8" fmla="*/ 1698625 h 1714500"/>
              <a:gd name="connisteX9" fmla="*/ 0 w 2531745"/>
              <a:gd name="connsiteY9" fmla="*/ 801370 h 1714500"/>
              <a:gd name="connisteX10" fmla="*/ 603250 w 2531745"/>
              <a:gd name="connsiteY10" fmla="*/ 785495 h 17145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</a:cxnLst>
            <a:rect l="l" t="t" r="r" b="b"/>
            <a:pathLst>
              <a:path w="2531745" h="1714500">
                <a:moveTo>
                  <a:pt x="603250" y="785495"/>
                </a:moveTo>
                <a:lnTo>
                  <a:pt x="1254125" y="0"/>
                </a:lnTo>
                <a:lnTo>
                  <a:pt x="2381250" y="0"/>
                </a:lnTo>
                <a:lnTo>
                  <a:pt x="2388870" y="825500"/>
                </a:lnTo>
                <a:lnTo>
                  <a:pt x="2238375" y="817245"/>
                </a:lnTo>
                <a:lnTo>
                  <a:pt x="2238375" y="1365250"/>
                </a:lnTo>
                <a:lnTo>
                  <a:pt x="2531745" y="1365250"/>
                </a:lnTo>
                <a:lnTo>
                  <a:pt x="2531745" y="1714500"/>
                </a:lnTo>
                <a:lnTo>
                  <a:pt x="0" y="1698625"/>
                </a:lnTo>
                <a:lnTo>
                  <a:pt x="0" y="801370"/>
                </a:lnTo>
                <a:lnTo>
                  <a:pt x="603250" y="785495"/>
                </a:lnTo>
                <a:close/>
              </a:path>
            </a:pathLst>
          </a:custGeom>
          <a:solidFill>
            <a:srgbClr val="DC643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47" name="文本框 246"/>
          <p:cNvSpPr txBox="1"/>
          <p:nvPr/>
        </p:nvSpPr>
        <p:spPr>
          <a:xfrm>
            <a:off x="8499475" y="2659380"/>
            <a:ext cx="803275" cy="156972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 algn="l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 S-09</a:t>
            </a:r>
            <a:endParaRPr lang="en-US" altLang="zh-CN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l" fontAlgn="auto">
              <a:lnSpc>
                <a:spcPct val="110000"/>
              </a:lnSpc>
            </a:pPr>
            <a:endParaRPr lang="en-US" altLang="zh-CN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l" fontAlgn="auto">
              <a:lnSpc>
                <a:spcPct val="110000"/>
              </a:lnSpc>
            </a:pPr>
            <a:endParaRPr lang="en-US" altLang="zh-CN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l" fontAlgn="auto">
              <a:lnSpc>
                <a:spcPct val="110000"/>
              </a:lnSpc>
            </a:pPr>
            <a:endParaRPr lang="en-US" altLang="zh-CN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indent="0" algn="ctr" fontAlgn="auto">
              <a:lnSpc>
                <a:spcPct val="110000"/>
              </a:lnSpc>
            </a:pPr>
            <a:r>
              <a:rPr lang="zh-CN" altLang="en-US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肯德基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r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220</a:t>
            </a:r>
            <a:r>
              <a:rPr lang="zh-CN" altLang="en-US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㎡</a:t>
            </a: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48" name="矩形 247"/>
          <p:cNvSpPr/>
          <p:nvPr/>
        </p:nvSpPr>
        <p:spPr>
          <a:xfrm>
            <a:off x="6599555" y="3399155"/>
            <a:ext cx="633095" cy="889635"/>
          </a:xfrm>
          <a:prstGeom prst="rect">
            <a:avLst/>
          </a:prstGeom>
          <a:solidFill>
            <a:srgbClr val="DC643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49" name="矩形 248"/>
          <p:cNvSpPr/>
          <p:nvPr/>
        </p:nvSpPr>
        <p:spPr>
          <a:xfrm>
            <a:off x="2167890" y="1336040"/>
            <a:ext cx="539115" cy="564515"/>
          </a:xfrm>
          <a:prstGeom prst="rect">
            <a:avLst/>
          </a:prstGeom>
          <a:solidFill>
            <a:srgbClr val="DCD9D1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50" name="文本框 249"/>
          <p:cNvSpPr txBox="1"/>
          <p:nvPr/>
        </p:nvSpPr>
        <p:spPr>
          <a:xfrm>
            <a:off x="6613525" y="3412490"/>
            <a:ext cx="604520" cy="77914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 algn="l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 S-08</a:t>
            </a:r>
            <a:endParaRPr lang="en-US" altLang="zh-CN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indent="0" algn="ctr" fontAlgn="auto">
              <a:lnSpc>
                <a:spcPct val="110000"/>
              </a:lnSpc>
            </a:pPr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诸老大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粽子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r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36</a:t>
            </a:r>
            <a:r>
              <a:rPr lang="zh-CN" altLang="en-US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㎡</a:t>
            </a: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52" name="矩形 251"/>
          <p:cNvSpPr/>
          <p:nvPr/>
        </p:nvSpPr>
        <p:spPr>
          <a:xfrm>
            <a:off x="6155055" y="3399790"/>
            <a:ext cx="469265" cy="889000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54" name="文本框 253"/>
          <p:cNvSpPr txBox="1"/>
          <p:nvPr/>
        </p:nvSpPr>
        <p:spPr>
          <a:xfrm>
            <a:off x="6092825" y="3425190"/>
            <a:ext cx="604520" cy="77914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 algn="l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 S-07</a:t>
            </a:r>
            <a:endParaRPr lang="en-US" altLang="zh-CN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indent="0" algn="ctr" fontAlgn="auto">
              <a:lnSpc>
                <a:spcPct val="110000"/>
              </a:lnSpc>
            </a:pPr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奶咖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r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16</a:t>
            </a:r>
            <a:r>
              <a:rPr lang="zh-CN" altLang="en-US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㎡</a:t>
            </a: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55" name="任意多边形 254"/>
          <p:cNvSpPr/>
          <p:nvPr/>
        </p:nvSpPr>
        <p:spPr>
          <a:xfrm>
            <a:off x="7857490" y="1316990"/>
            <a:ext cx="1912620" cy="857250"/>
          </a:xfrm>
          <a:custGeom>
            <a:avLst/>
            <a:gdLst>
              <a:gd name="connisteX0" fmla="*/ 0 w 1912620"/>
              <a:gd name="connsiteY0" fmla="*/ 0 h 857250"/>
              <a:gd name="connisteX1" fmla="*/ 0 w 1912620"/>
              <a:gd name="connsiteY1" fmla="*/ 849630 h 857250"/>
              <a:gd name="connisteX2" fmla="*/ 1277620 w 1912620"/>
              <a:gd name="connsiteY2" fmla="*/ 857250 h 857250"/>
              <a:gd name="connisteX3" fmla="*/ 1277620 w 1912620"/>
              <a:gd name="connsiteY3" fmla="*/ 388620 h 857250"/>
              <a:gd name="connisteX4" fmla="*/ 1912620 w 1912620"/>
              <a:gd name="connsiteY4" fmla="*/ 388620 h 857250"/>
              <a:gd name="connisteX5" fmla="*/ 1905000 w 1912620"/>
              <a:gd name="connsiteY5" fmla="*/ 8255 h 857250"/>
              <a:gd name="connisteX6" fmla="*/ 0 w 1912620"/>
              <a:gd name="connsiteY6" fmla="*/ 0 h 85725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rect l="l" t="t" r="r" b="b"/>
            <a:pathLst>
              <a:path w="1912620" h="857250">
                <a:moveTo>
                  <a:pt x="0" y="0"/>
                </a:moveTo>
                <a:lnTo>
                  <a:pt x="0" y="849630"/>
                </a:lnTo>
                <a:lnTo>
                  <a:pt x="1277620" y="857250"/>
                </a:lnTo>
                <a:lnTo>
                  <a:pt x="1277620" y="388620"/>
                </a:lnTo>
                <a:lnTo>
                  <a:pt x="1912620" y="388620"/>
                </a:lnTo>
                <a:lnTo>
                  <a:pt x="1905000" y="8255"/>
                </a:lnTo>
                <a:lnTo>
                  <a:pt x="0" y="0"/>
                </a:lnTo>
                <a:close/>
              </a:path>
            </a:pathLst>
          </a:custGeom>
          <a:solidFill>
            <a:srgbClr val="1EA0AA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56" name="文本框 255"/>
          <p:cNvSpPr txBox="1"/>
          <p:nvPr/>
        </p:nvSpPr>
        <p:spPr>
          <a:xfrm>
            <a:off x="7894955" y="1355725"/>
            <a:ext cx="604520" cy="77914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 algn="l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 S-16</a:t>
            </a:r>
            <a:endParaRPr lang="en-US" altLang="zh-CN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indent="0" algn="ctr" fontAlgn="auto">
              <a:lnSpc>
                <a:spcPct val="110000"/>
              </a:lnSpc>
            </a:pPr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驿佰购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r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115</a:t>
            </a:r>
            <a:r>
              <a:rPr lang="zh-CN" altLang="en-US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㎡</a:t>
            </a: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58" name="椭圆 257"/>
          <p:cNvSpPr/>
          <p:nvPr/>
        </p:nvSpPr>
        <p:spPr>
          <a:xfrm>
            <a:off x="2369185" y="1367155"/>
            <a:ext cx="214630" cy="214630"/>
          </a:xfrm>
          <a:prstGeom prst="ellipse">
            <a:avLst/>
          </a:prstGeom>
          <a:solidFill>
            <a:srgbClr val="80808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855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59" name="图片 258" descr="管理用房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9820" y="1374775"/>
            <a:ext cx="197485" cy="197485"/>
          </a:xfrm>
          <a:prstGeom prst="rect">
            <a:avLst/>
          </a:prstGeom>
        </p:spPr>
      </p:pic>
      <p:sp>
        <p:nvSpPr>
          <p:cNvPr id="260" name="文本框 259"/>
          <p:cNvSpPr txBox="1"/>
          <p:nvPr/>
        </p:nvSpPr>
        <p:spPr>
          <a:xfrm>
            <a:off x="2123440" y="1619885"/>
            <a:ext cx="657225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800">
                <a:latin typeface="微软雅黑" panose="020B0503020204020204" charset="-122"/>
                <a:ea typeface="微软雅黑" panose="020B0503020204020204" charset="-122"/>
              </a:rPr>
              <a:t>设备间</a:t>
            </a:r>
            <a:endParaRPr lang="zh-CN" altLang="en-US" sz="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61" name="矩形 260"/>
          <p:cNvSpPr/>
          <p:nvPr/>
        </p:nvSpPr>
        <p:spPr>
          <a:xfrm>
            <a:off x="1830705" y="1651000"/>
            <a:ext cx="306705" cy="460375"/>
          </a:xfrm>
          <a:prstGeom prst="rect">
            <a:avLst/>
          </a:prstGeom>
          <a:solidFill>
            <a:srgbClr val="DBD8D0">
              <a:alpha val="9000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62" name="组合 261"/>
          <p:cNvGrpSpPr/>
          <p:nvPr/>
        </p:nvGrpSpPr>
        <p:grpSpPr>
          <a:xfrm rot="0">
            <a:off x="1856105" y="1681480"/>
            <a:ext cx="259715" cy="283845"/>
            <a:chOff x="11590" y="13204"/>
            <a:chExt cx="580" cy="580"/>
          </a:xfrm>
        </p:grpSpPr>
        <p:sp>
          <p:nvSpPr>
            <p:cNvPr id="263" name="椭圆 262"/>
            <p:cNvSpPr/>
            <p:nvPr/>
          </p:nvSpPr>
          <p:spPr>
            <a:xfrm>
              <a:off x="11590" y="13204"/>
              <a:ext cx="581" cy="581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64" name="图片 263" descr="残疾人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1668" y="13270"/>
              <a:ext cx="413" cy="413"/>
            </a:xfrm>
            <a:prstGeom prst="rect">
              <a:avLst/>
            </a:prstGeom>
          </p:spPr>
        </p:pic>
      </p:grpSp>
      <p:sp>
        <p:nvSpPr>
          <p:cNvPr id="265" name="文本框 264"/>
          <p:cNvSpPr txBox="1"/>
          <p:nvPr/>
        </p:nvSpPr>
        <p:spPr>
          <a:xfrm>
            <a:off x="1420495" y="1937385"/>
            <a:ext cx="960755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800">
                <a:latin typeface="微软雅黑" panose="020B0503020204020204" charset="-122"/>
                <a:ea typeface="微软雅黑" panose="020B0503020204020204" charset="-122"/>
              </a:rPr>
              <a:t>第三卫生间</a:t>
            </a:r>
            <a:endParaRPr lang="zh-CN" altLang="en-US" sz="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66" name="矩形 265"/>
          <p:cNvSpPr/>
          <p:nvPr/>
        </p:nvSpPr>
        <p:spPr>
          <a:xfrm>
            <a:off x="2167255" y="1900555"/>
            <a:ext cx="548005" cy="709930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67" name="文本框 266"/>
          <p:cNvSpPr txBox="1"/>
          <p:nvPr/>
        </p:nvSpPr>
        <p:spPr>
          <a:xfrm>
            <a:off x="2170430" y="1915795"/>
            <a:ext cx="604520" cy="77914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 algn="l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 S-11</a:t>
            </a:r>
            <a:endParaRPr lang="en-US" altLang="zh-CN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indent="0" algn="ctr" fontAlgn="auto">
              <a:lnSpc>
                <a:spcPct val="110000"/>
              </a:lnSpc>
            </a:pPr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水果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r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15</a:t>
            </a:r>
            <a:r>
              <a:rPr lang="zh-CN" altLang="en-US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㎡</a:t>
            </a: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74" name="矩形 273"/>
          <p:cNvSpPr/>
          <p:nvPr/>
        </p:nvSpPr>
        <p:spPr>
          <a:xfrm>
            <a:off x="3416935" y="1900555"/>
            <a:ext cx="581025" cy="710565"/>
          </a:xfrm>
          <a:prstGeom prst="rect">
            <a:avLst/>
          </a:prstGeom>
          <a:solidFill>
            <a:srgbClr val="E8B297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75" name="文本框 274"/>
          <p:cNvSpPr txBox="1"/>
          <p:nvPr/>
        </p:nvSpPr>
        <p:spPr>
          <a:xfrm>
            <a:off x="3416935" y="1920875"/>
            <a:ext cx="610870" cy="58737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 algn="l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 S-27</a:t>
            </a:r>
            <a:endParaRPr lang="en-US" altLang="zh-CN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indent="0" algn="l" fontAlgn="auto">
              <a:lnSpc>
                <a:spcPct val="110000"/>
              </a:lnSpc>
            </a:pP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indent="0" algn="ctr" fontAlgn="auto">
              <a:lnSpc>
                <a:spcPct val="110000"/>
              </a:lnSpc>
            </a:pPr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休闲餐饮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r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30</a:t>
            </a:r>
            <a:r>
              <a:rPr lang="zh-CN" altLang="en-US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㎡</a:t>
            </a: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76" name="任意多边形 275"/>
          <p:cNvSpPr/>
          <p:nvPr/>
        </p:nvSpPr>
        <p:spPr>
          <a:xfrm>
            <a:off x="2715260" y="1336040"/>
            <a:ext cx="1298575" cy="127825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045" h="2013">
                <a:moveTo>
                  <a:pt x="0" y="0"/>
                </a:moveTo>
                <a:lnTo>
                  <a:pt x="2045" y="0"/>
                </a:lnTo>
                <a:lnTo>
                  <a:pt x="2045" y="941"/>
                </a:lnTo>
                <a:lnTo>
                  <a:pt x="1117" y="941"/>
                </a:lnTo>
                <a:lnTo>
                  <a:pt x="1117" y="2013"/>
                </a:lnTo>
                <a:lnTo>
                  <a:pt x="0" y="2013"/>
                </a:lnTo>
                <a:lnTo>
                  <a:pt x="0" y="0"/>
                </a:lnTo>
                <a:close/>
              </a:path>
            </a:pathLst>
          </a:custGeom>
          <a:solidFill>
            <a:srgbClr val="35AAB3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77" name="文本框 276"/>
          <p:cNvSpPr txBox="1"/>
          <p:nvPr/>
        </p:nvSpPr>
        <p:spPr>
          <a:xfrm>
            <a:off x="2715260" y="1912620"/>
            <a:ext cx="604520" cy="7048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 algn="l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 S-12</a:t>
            </a:r>
            <a:endParaRPr lang="en-US" altLang="zh-CN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indent="0" algn="l" fontAlgn="auto">
              <a:lnSpc>
                <a:spcPct val="110000"/>
              </a:lnSpc>
            </a:pP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indent="0" algn="ctr" fontAlgn="auto">
              <a:lnSpc>
                <a:spcPct val="110000"/>
              </a:lnSpc>
            </a:pPr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零售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r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80</a:t>
            </a:r>
            <a:r>
              <a:rPr lang="zh-CN" altLang="en-US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㎡</a:t>
            </a: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78" name="矩形 277"/>
          <p:cNvSpPr/>
          <p:nvPr/>
        </p:nvSpPr>
        <p:spPr>
          <a:xfrm>
            <a:off x="2137410" y="3867785"/>
            <a:ext cx="894715" cy="676275"/>
          </a:xfrm>
          <a:prstGeom prst="rect">
            <a:avLst/>
          </a:prstGeom>
          <a:solidFill>
            <a:srgbClr val="35AAB3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79" name="文本框 278"/>
          <p:cNvSpPr txBox="1"/>
          <p:nvPr/>
        </p:nvSpPr>
        <p:spPr>
          <a:xfrm>
            <a:off x="2170430" y="3850640"/>
            <a:ext cx="774700" cy="77914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 algn="l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 S-1/2</a:t>
            </a:r>
            <a:endParaRPr lang="en-US" altLang="zh-CN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湖笔工艺品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r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30</a:t>
            </a:r>
            <a:r>
              <a:rPr lang="zh-CN" altLang="en-US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㎡</a:t>
            </a: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80" name="矩形 279"/>
          <p:cNvSpPr/>
          <p:nvPr/>
        </p:nvSpPr>
        <p:spPr>
          <a:xfrm>
            <a:off x="3047365" y="3867785"/>
            <a:ext cx="949960" cy="676275"/>
          </a:xfrm>
          <a:prstGeom prst="rect">
            <a:avLst/>
          </a:prstGeom>
          <a:solidFill>
            <a:srgbClr val="DC643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rgbClr val="DC643C"/>
              </a:solidFill>
            </a:endParaRPr>
          </a:p>
        </p:txBody>
      </p:sp>
      <p:sp>
        <p:nvSpPr>
          <p:cNvPr id="281" name="文本框 280"/>
          <p:cNvSpPr txBox="1"/>
          <p:nvPr/>
        </p:nvSpPr>
        <p:spPr>
          <a:xfrm>
            <a:off x="3168015" y="3827145"/>
            <a:ext cx="687705" cy="77914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 algn="l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 S-3/4</a:t>
            </a:r>
            <a:endParaRPr lang="en-US" altLang="zh-CN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中式点心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r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40</a:t>
            </a:r>
            <a:r>
              <a:rPr lang="zh-CN" altLang="en-US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㎡</a:t>
            </a: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82" name="矩形 281"/>
          <p:cNvSpPr/>
          <p:nvPr/>
        </p:nvSpPr>
        <p:spPr>
          <a:xfrm>
            <a:off x="3997960" y="3868420"/>
            <a:ext cx="620395" cy="676275"/>
          </a:xfrm>
          <a:prstGeom prst="rect">
            <a:avLst/>
          </a:prstGeom>
          <a:solidFill>
            <a:srgbClr val="DC643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rgbClr val="DC643C"/>
              </a:solidFill>
            </a:endParaRPr>
          </a:p>
        </p:txBody>
      </p:sp>
      <p:sp>
        <p:nvSpPr>
          <p:cNvPr id="283" name="文本框 282"/>
          <p:cNvSpPr txBox="1"/>
          <p:nvPr/>
        </p:nvSpPr>
        <p:spPr>
          <a:xfrm>
            <a:off x="4013835" y="3827145"/>
            <a:ext cx="687705" cy="77914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 algn="l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 S-5</a:t>
            </a:r>
            <a:endParaRPr lang="en-US" altLang="zh-CN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饼店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r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23</a:t>
            </a:r>
            <a:r>
              <a:rPr lang="zh-CN" altLang="en-US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㎡</a:t>
            </a: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84" name="矩形 283"/>
          <p:cNvSpPr/>
          <p:nvPr/>
        </p:nvSpPr>
        <p:spPr>
          <a:xfrm>
            <a:off x="4654550" y="3860165"/>
            <a:ext cx="595630" cy="889635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85" name="文本框 284"/>
          <p:cNvSpPr txBox="1"/>
          <p:nvPr/>
        </p:nvSpPr>
        <p:spPr>
          <a:xfrm>
            <a:off x="4695190" y="3832860"/>
            <a:ext cx="604520" cy="77914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 algn="l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 S-06</a:t>
            </a:r>
            <a:endParaRPr lang="en-US" altLang="zh-CN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indent="0" algn="ctr" fontAlgn="auto">
              <a:lnSpc>
                <a:spcPct val="110000"/>
              </a:lnSpc>
            </a:pPr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小吃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r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32.5</a:t>
            </a:r>
            <a:r>
              <a:rPr lang="zh-CN" altLang="en-US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㎡</a:t>
            </a: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86" name="矩形 285"/>
          <p:cNvSpPr/>
          <p:nvPr/>
        </p:nvSpPr>
        <p:spPr>
          <a:xfrm>
            <a:off x="2436495" y="2962910"/>
            <a:ext cx="2504440" cy="617220"/>
          </a:xfrm>
          <a:prstGeom prst="rect">
            <a:avLst/>
          </a:prstGeom>
          <a:solidFill>
            <a:srgbClr val="FFF0C8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87" name="组合 286"/>
          <p:cNvGrpSpPr/>
          <p:nvPr/>
        </p:nvGrpSpPr>
        <p:grpSpPr>
          <a:xfrm rot="0">
            <a:off x="3157220" y="3137535"/>
            <a:ext cx="259715" cy="283845"/>
            <a:chOff x="8717" y="13204"/>
            <a:chExt cx="580" cy="580"/>
          </a:xfrm>
        </p:grpSpPr>
        <p:sp>
          <p:nvSpPr>
            <p:cNvPr id="288" name="椭圆 287"/>
            <p:cNvSpPr/>
            <p:nvPr/>
          </p:nvSpPr>
          <p:spPr>
            <a:xfrm>
              <a:off x="8717" y="13204"/>
              <a:ext cx="581" cy="581"/>
            </a:xfrm>
            <a:prstGeom prst="ellipse">
              <a:avLst/>
            </a:prstGeom>
            <a:solidFill>
              <a:srgbClr val="F0B90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89" name="图片 288" descr="用餐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809" y="13299"/>
              <a:ext cx="398" cy="398"/>
            </a:xfrm>
            <a:prstGeom prst="rect">
              <a:avLst/>
            </a:prstGeom>
          </p:spPr>
        </p:pic>
      </p:grpSp>
      <p:sp>
        <p:nvSpPr>
          <p:cNvPr id="290" name="文本框 289"/>
          <p:cNvSpPr txBox="1"/>
          <p:nvPr/>
        </p:nvSpPr>
        <p:spPr>
          <a:xfrm>
            <a:off x="3465830" y="3183890"/>
            <a:ext cx="939165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800">
                <a:latin typeface="微软雅黑" panose="020B0503020204020204" charset="-122"/>
                <a:ea typeface="微软雅黑" panose="020B0503020204020204" charset="-122"/>
              </a:rPr>
              <a:t>公共用餐区</a:t>
            </a:r>
            <a:endParaRPr lang="zh-CN" altLang="en-US" sz="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91" name="椭圆 290"/>
          <p:cNvSpPr/>
          <p:nvPr/>
        </p:nvSpPr>
        <p:spPr>
          <a:xfrm>
            <a:off x="7997190" y="4298315"/>
            <a:ext cx="207645" cy="207645"/>
          </a:xfrm>
          <a:prstGeom prst="ellipse">
            <a:avLst/>
          </a:prstGeom>
          <a:solidFill>
            <a:srgbClr val="5A8C3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855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92" name="图片 291" descr="出入口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36560" y="4335780"/>
            <a:ext cx="140335" cy="140335"/>
          </a:xfrm>
          <a:prstGeom prst="rect">
            <a:avLst/>
          </a:prstGeom>
        </p:spPr>
      </p:pic>
      <p:sp>
        <p:nvSpPr>
          <p:cNvPr id="298" name="椭圆 297"/>
          <p:cNvSpPr/>
          <p:nvPr/>
        </p:nvSpPr>
        <p:spPr>
          <a:xfrm>
            <a:off x="7452995" y="1124585"/>
            <a:ext cx="207645" cy="207645"/>
          </a:xfrm>
          <a:prstGeom prst="ellipse">
            <a:avLst/>
          </a:prstGeom>
          <a:solidFill>
            <a:srgbClr val="5A8C3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855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99" name="图片 298" descr="出入口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2365" y="1162050"/>
            <a:ext cx="140335" cy="140335"/>
          </a:xfrm>
          <a:prstGeom prst="rect">
            <a:avLst/>
          </a:prstGeom>
        </p:spPr>
      </p:pic>
      <p:sp>
        <p:nvSpPr>
          <p:cNvPr id="300" name="椭圆 299"/>
          <p:cNvSpPr/>
          <p:nvPr/>
        </p:nvSpPr>
        <p:spPr>
          <a:xfrm>
            <a:off x="1588135" y="1097915"/>
            <a:ext cx="207645" cy="207645"/>
          </a:xfrm>
          <a:prstGeom prst="ellipse">
            <a:avLst/>
          </a:prstGeom>
          <a:solidFill>
            <a:srgbClr val="5A8C3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855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01" name="图片 300" descr="出入口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27505" y="1135380"/>
            <a:ext cx="140335" cy="140335"/>
          </a:xfrm>
          <a:prstGeom prst="rect">
            <a:avLst/>
          </a:prstGeom>
        </p:spPr>
      </p:pic>
      <p:sp>
        <p:nvSpPr>
          <p:cNvPr id="302" name="椭圆 301"/>
          <p:cNvSpPr/>
          <p:nvPr/>
        </p:nvSpPr>
        <p:spPr>
          <a:xfrm>
            <a:off x="9623425" y="2591435"/>
            <a:ext cx="160655" cy="160655"/>
          </a:xfrm>
          <a:prstGeom prst="ellipse">
            <a:avLst/>
          </a:prstGeom>
          <a:solidFill>
            <a:srgbClr val="5A8C3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855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03" name="图片 302" descr="出入口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55175" y="2613660"/>
            <a:ext cx="108585" cy="108585"/>
          </a:xfrm>
          <a:prstGeom prst="rect">
            <a:avLst/>
          </a:prstGeom>
        </p:spPr>
      </p:pic>
      <p:sp>
        <p:nvSpPr>
          <p:cNvPr id="11" name="任意多边形 10"/>
          <p:cNvSpPr/>
          <p:nvPr/>
        </p:nvSpPr>
        <p:spPr>
          <a:xfrm>
            <a:off x="4028440" y="1352550"/>
            <a:ext cx="1271270" cy="126174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002" h="1987">
                <a:moveTo>
                  <a:pt x="0" y="0"/>
                </a:moveTo>
                <a:lnTo>
                  <a:pt x="986" y="0"/>
                </a:lnTo>
                <a:lnTo>
                  <a:pt x="986" y="1231"/>
                </a:lnTo>
                <a:lnTo>
                  <a:pt x="2002" y="1231"/>
                </a:lnTo>
                <a:lnTo>
                  <a:pt x="2002" y="1987"/>
                </a:lnTo>
                <a:lnTo>
                  <a:pt x="0" y="1987"/>
                </a:lnTo>
                <a:lnTo>
                  <a:pt x="0" y="0"/>
                </a:lnTo>
                <a:close/>
              </a:path>
            </a:pathLst>
          </a:custGeom>
          <a:solidFill>
            <a:srgbClr val="DD714D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73" name="文本框 272"/>
          <p:cNvSpPr txBox="1"/>
          <p:nvPr/>
        </p:nvSpPr>
        <p:spPr>
          <a:xfrm>
            <a:off x="4028440" y="1899920"/>
            <a:ext cx="680720" cy="7105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 algn="l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 S-13/15</a:t>
            </a:r>
            <a:endParaRPr lang="en-US" altLang="zh-CN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indent="0" algn="ctr" fontAlgn="auto">
              <a:lnSpc>
                <a:spcPct val="110000"/>
              </a:lnSpc>
            </a:pPr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面馆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r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72</a:t>
            </a:r>
            <a:r>
              <a:rPr lang="zh-CN" altLang="en-US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㎡</a:t>
            </a: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4654550" y="1352550"/>
            <a:ext cx="2122805" cy="126174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343" h="2030">
                <a:moveTo>
                  <a:pt x="0" y="0"/>
                </a:moveTo>
                <a:lnTo>
                  <a:pt x="3343" y="0"/>
                </a:lnTo>
                <a:lnTo>
                  <a:pt x="3343" y="2030"/>
                </a:lnTo>
                <a:lnTo>
                  <a:pt x="1003" y="2030"/>
                </a:lnTo>
                <a:lnTo>
                  <a:pt x="1003" y="1270"/>
                </a:lnTo>
                <a:lnTo>
                  <a:pt x="0" y="1270"/>
                </a:lnTo>
                <a:lnTo>
                  <a:pt x="0" y="0"/>
                </a:lnTo>
                <a:close/>
              </a:path>
            </a:pathLst>
          </a:custGeom>
          <a:solidFill>
            <a:srgbClr val="DD714D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5372735" y="1899920"/>
            <a:ext cx="680720" cy="7105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 algn="l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 S-14</a:t>
            </a:r>
            <a:endParaRPr lang="en-US" altLang="zh-CN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indent="0" algn="ctr" fontAlgn="auto">
              <a:lnSpc>
                <a:spcPct val="110000"/>
              </a:lnSpc>
            </a:pPr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中式快餐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10000"/>
              </a:lnSpc>
            </a:pP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r" fontAlgn="auto">
              <a:lnSpc>
                <a:spcPct val="110000"/>
              </a:lnSpc>
            </a:pPr>
            <a:r>
              <a:rPr lang="en-US" altLang="zh-CN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195</a:t>
            </a:r>
            <a:r>
              <a:rPr lang="zh-CN" altLang="en-US" sz="8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㎡</a:t>
            </a:r>
            <a:endParaRPr lang="zh-CN" altLang="en-US" sz="8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4" name="上箭头 13"/>
          <p:cNvSpPr/>
          <p:nvPr/>
        </p:nvSpPr>
        <p:spPr>
          <a:xfrm>
            <a:off x="5717540" y="2689860"/>
            <a:ext cx="180975" cy="190500"/>
          </a:xfrm>
          <a:prstGeom prst="up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" name="上箭头 14"/>
          <p:cNvSpPr/>
          <p:nvPr/>
        </p:nvSpPr>
        <p:spPr>
          <a:xfrm>
            <a:off x="2945130" y="2689860"/>
            <a:ext cx="180975" cy="190500"/>
          </a:xfrm>
          <a:prstGeom prst="up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上箭头 20"/>
          <p:cNvSpPr/>
          <p:nvPr/>
        </p:nvSpPr>
        <p:spPr>
          <a:xfrm>
            <a:off x="3601085" y="2689860"/>
            <a:ext cx="180975" cy="190500"/>
          </a:xfrm>
          <a:prstGeom prst="up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任意多边形 1"/>
          <p:cNvSpPr/>
          <p:nvPr/>
        </p:nvSpPr>
        <p:spPr>
          <a:xfrm>
            <a:off x="4654550" y="1383665"/>
            <a:ext cx="2112010" cy="121031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326" h="1906">
                <a:moveTo>
                  <a:pt x="0" y="0"/>
                </a:moveTo>
                <a:lnTo>
                  <a:pt x="3326" y="0"/>
                </a:lnTo>
                <a:lnTo>
                  <a:pt x="3326" y="1906"/>
                </a:lnTo>
                <a:lnTo>
                  <a:pt x="1035" y="1906"/>
                </a:lnTo>
                <a:lnTo>
                  <a:pt x="1035" y="1173"/>
                </a:lnTo>
                <a:lnTo>
                  <a:pt x="0" y="1173"/>
                </a:lnTo>
                <a:lnTo>
                  <a:pt x="0" y="0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prstDash val="sys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6" name="矩形 25"/>
          <p:cNvSpPr/>
          <p:nvPr/>
        </p:nvSpPr>
        <p:spPr>
          <a:xfrm>
            <a:off x="3418205" y="1938020"/>
            <a:ext cx="597535" cy="679450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7" name="任意多边形 26"/>
          <p:cNvSpPr/>
          <p:nvPr/>
        </p:nvSpPr>
        <p:spPr>
          <a:xfrm>
            <a:off x="2710815" y="1367155"/>
            <a:ext cx="1303020" cy="125031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052" h="1969">
                <a:moveTo>
                  <a:pt x="0" y="0"/>
                </a:moveTo>
                <a:lnTo>
                  <a:pt x="2052" y="0"/>
                </a:lnTo>
                <a:lnTo>
                  <a:pt x="2052" y="885"/>
                </a:lnTo>
                <a:lnTo>
                  <a:pt x="1114" y="885"/>
                </a:lnTo>
                <a:lnTo>
                  <a:pt x="1114" y="1969"/>
                </a:lnTo>
                <a:lnTo>
                  <a:pt x="0" y="1969"/>
                </a:lnTo>
                <a:lnTo>
                  <a:pt x="0" y="0"/>
                </a:lnTo>
                <a:close/>
              </a:path>
            </a:pathLst>
          </a:custGeom>
          <a:noFill/>
          <a:ln w="28575">
            <a:solidFill>
              <a:srgbClr val="002060"/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TYPE" val="j"/>
  <p:tag name="KSO_WM_BEAUTIFY_FLAG" val="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338</Words>
  <Application>WPS 演示</Application>
  <PresentationFormat>宽屏</PresentationFormat>
  <Paragraphs>166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Wingdings</vt:lpstr>
      <vt:lpstr>微软雅黑</vt:lpstr>
      <vt:lpstr>方正小标宋简体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服务区</cp:lastModifiedBy>
  <cp:revision>158</cp:revision>
  <dcterms:created xsi:type="dcterms:W3CDTF">2019-06-19T02:08:00Z</dcterms:created>
  <dcterms:modified xsi:type="dcterms:W3CDTF">2025-11-05T01:00:09Z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2052-12.1.0.23125</vt:lpwstr>
  </property>
  <property fmtid="{D5CDD505-2E9C-101B-9397-08002B2CF9AE}" pid="3" name="ICV">
    <vt:lpwstr>0EEB1CE16C794270BEE1B3E7C736C113_11</vt:lpwstr>
  </property>
</Properties>
</file>